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71" r:id="rId3"/>
    <p:sldId id="259" r:id="rId4"/>
    <p:sldId id="268" r:id="rId5"/>
    <p:sldId id="288" r:id="rId6"/>
    <p:sldId id="269" r:id="rId7"/>
    <p:sldId id="272" r:id="rId8"/>
    <p:sldId id="274" r:id="rId9"/>
    <p:sldId id="275" r:id="rId10"/>
    <p:sldId id="276" r:id="rId11"/>
    <p:sldId id="281" r:id="rId12"/>
    <p:sldId id="287" r:id="rId13"/>
    <p:sldId id="277" r:id="rId14"/>
    <p:sldId id="282" r:id="rId15"/>
    <p:sldId id="283" r:id="rId16"/>
    <p:sldId id="279" r:id="rId17"/>
    <p:sldId id="280" r:id="rId18"/>
    <p:sldId id="285" r:id="rId19"/>
    <p:sldId id="284" r:id="rId20"/>
    <p:sldId id="273"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11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0AED9ED6-9365-D645-86B1-C8CE052C80A0}" type="datetimeFigureOut">
              <a:rPr lang="en-US" smtClean="0"/>
              <a:t>2/15/14</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02031353-0C72-4A4D-8256-6801BB17ADF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D9ED6-9365-D645-86B1-C8CE052C80A0}" type="datetimeFigureOut">
              <a:rPr lang="en-US" smtClean="0"/>
              <a:t>2/15/14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31353-0C72-4A4D-8256-6801BB17ADFD}"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AED9ED6-9365-D645-86B1-C8CE052C80A0}" type="datetimeFigureOut">
              <a:rPr lang="en-US" smtClean="0"/>
              <a:t>2/15/14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31353-0C72-4A4D-8256-6801BB17AD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AED9ED6-9365-D645-86B1-C8CE052C80A0}" type="datetimeFigureOut">
              <a:rPr lang="en-US" smtClean="0"/>
              <a:t>2/15/14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31353-0C72-4A4D-8256-6801BB17AD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AED9ED6-9365-D645-86B1-C8CE052C80A0}" type="datetimeFigureOut">
              <a:rPr lang="en-US" smtClean="0"/>
              <a:t>2/15/14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31353-0C72-4A4D-8256-6801BB17AD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AED9ED6-9365-D645-86B1-C8CE052C80A0}" type="datetimeFigureOut">
              <a:rPr lang="en-US" smtClean="0"/>
              <a:t>2/15/14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31353-0C72-4A4D-8256-6801BB17AD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AED9ED6-9365-D645-86B1-C8CE052C80A0}" type="datetimeFigureOut">
              <a:rPr lang="en-US" smtClean="0"/>
              <a:t>2/15/14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31353-0C72-4A4D-8256-6801BB17AD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0AED9ED6-9365-D645-86B1-C8CE052C80A0}" type="datetimeFigureOut">
              <a:rPr lang="en-US" smtClean="0"/>
              <a:t>2/15/14</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D9ED6-9365-D645-86B1-C8CE052C80A0}" type="datetimeFigureOut">
              <a:rPr lang="en-US" smtClean="0"/>
              <a:t>2/15/14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31353-0C72-4A4D-8256-6801BB17AD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ED9ED6-9365-D645-86B1-C8CE052C80A0}" type="datetimeFigureOut">
              <a:rPr lang="en-US" smtClean="0"/>
              <a:t>2/15/14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31353-0C72-4A4D-8256-6801BB17AD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AED9ED6-9365-D645-86B1-C8CE052C80A0}" type="datetimeFigureOut">
              <a:rPr lang="en-US" smtClean="0"/>
              <a:t>2/15/14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031353-0C72-4A4D-8256-6801BB17AD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AED9ED6-9365-D645-86B1-C8CE052C80A0}" type="datetimeFigureOut">
              <a:rPr lang="en-US" smtClean="0"/>
              <a:t>2/15/14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031353-0C72-4A4D-8256-6801BB17AD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0AED9ED6-9365-D645-86B1-C8CE052C80A0}" type="datetimeFigureOut">
              <a:rPr lang="en-US" smtClean="0"/>
              <a:t>2/15/14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031353-0C72-4A4D-8256-6801BB17AD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AED9ED6-9365-D645-86B1-C8CE052C80A0}" type="datetimeFigureOut">
              <a:rPr lang="en-US" smtClean="0"/>
              <a:t>2/15/14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31353-0C72-4A4D-8256-6801BB17ADF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0AED9ED6-9365-D645-86B1-C8CE052C80A0}" type="datetimeFigureOut">
              <a:rPr lang="en-US" smtClean="0"/>
              <a:t>2/15/14</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02031353-0C72-4A4D-8256-6801BB17ADF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e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30.png"/><Relationship Id="rId5" Type="http://schemas.openxmlformats.org/officeDocument/2006/relationships/image" Target="../media/image31.jpg"/><Relationship Id="rId6"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d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464285"/>
            <a:ext cx="8009467" cy="5929429"/>
          </a:xfrm>
          <a:prstGeom prst="rect">
            <a:avLst/>
          </a:prstGeom>
        </p:spPr>
      </p:pic>
      <p:sp>
        <p:nvSpPr>
          <p:cNvPr id="2" name="Title 1"/>
          <p:cNvSpPr>
            <a:spLocks noGrp="1"/>
          </p:cNvSpPr>
          <p:nvPr>
            <p:ph type="ctrTitle"/>
          </p:nvPr>
        </p:nvSpPr>
        <p:spPr>
          <a:xfrm>
            <a:off x="914400" y="1677356"/>
            <a:ext cx="3540251" cy="2428131"/>
          </a:xfrm>
        </p:spPr>
        <p:txBody>
          <a:bodyPr/>
          <a:lstStyle/>
          <a:p>
            <a:r>
              <a:rPr lang="en-US" sz="2800" dirty="0">
                <a:solidFill>
                  <a:srgbClr val="FFFFFF"/>
                </a:solidFill>
              </a:rPr>
              <a:t>Intellectual Warfare, Fugitive Black Study and Institutionalizing Education for Self-Determination: Orientation and Problems</a:t>
            </a:r>
            <a:br>
              <a:rPr lang="en-US" sz="2800" dirty="0">
                <a:solidFill>
                  <a:srgbClr val="FFFFFF"/>
                </a:solidFill>
              </a:rPr>
            </a:br>
            <a:endParaRPr lang="en-US" sz="2800" dirty="0">
              <a:solidFill>
                <a:srgbClr val="FFFFFF"/>
              </a:solidFill>
            </a:endParaRPr>
          </a:p>
        </p:txBody>
      </p:sp>
      <p:sp>
        <p:nvSpPr>
          <p:cNvPr id="3" name="Subtitle 2"/>
          <p:cNvSpPr>
            <a:spLocks noGrp="1"/>
          </p:cNvSpPr>
          <p:nvPr>
            <p:ph type="subTitle" idx="1"/>
          </p:nvPr>
        </p:nvSpPr>
        <p:spPr>
          <a:xfrm>
            <a:off x="914401" y="4349229"/>
            <a:ext cx="3540250" cy="1752600"/>
          </a:xfrm>
        </p:spPr>
        <p:txBody>
          <a:bodyPr>
            <a:normAutofit fontScale="85000" lnSpcReduction="2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Jacob H.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Carruthers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Jr. Conference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Jacob H.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Carruthers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Center for Inner City Studies</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Northeastern Illinois University</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Chicago, IL</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February 15, 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914400" y="648331"/>
            <a:ext cx="3669105" cy="3053886"/>
          </a:xfrm>
          <a:prstGeom prst="roundRect">
            <a:avLst/>
          </a:prstGeom>
          <a:solidFill>
            <a:schemeClr val="tx1">
              <a:lumMod val="50000"/>
              <a:lumOff val="5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914400" y="4105487"/>
            <a:ext cx="3540250" cy="1996342"/>
          </a:xfrm>
          <a:prstGeom prst="roundRect">
            <a:avLst/>
          </a:prstGeom>
          <a:solidFill>
            <a:schemeClr val="tx1">
              <a:lumMod val="50000"/>
              <a:lumOff val="50000"/>
              <a:alpha val="4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509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Problem 3:  The Importance of the Linguistic Context</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“Of course, learning the language poses a number of problems and, more importantly, opportunities.  After one has acquired the grammatical and vocabulary skills, which is about as far as the Egyptologists have gone, </a:t>
            </a:r>
            <a:r>
              <a:rPr lang="en-US" i="1" dirty="0" smtClean="0"/>
              <a:t>the frontier of Black research is in the dramatic meanings beneath the formal and obvious meanings. </a:t>
            </a:r>
            <a:r>
              <a:rPr lang="en-US" dirty="0" smtClean="0"/>
              <a:t>Here is an area where Black intellectuals with knowledge of African languages and Black culture can find messages which are hidden in the subtleties of the language.  The whole meaning of the word plays [puns] and the symbolic significance of the language signs are still largely mysteries to the European experts.” [</a:t>
            </a:r>
            <a:r>
              <a:rPr lang="en-US" i="1" dirty="0" smtClean="0"/>
              <a:t>Essays</a:t>
            </a:r>
            <a:r>
              <a:rPr lang="en-US" dirty="0" smtClean="0"/>
              <a:t>, p. 26, emphasis added]. </a:t>
            </a:r>
            <a:endParaRPr lang="en-US" dirty="0"/>
          </a:p>
        </p:txBody>
      </p:sp>
    </p:spTree>
    <p:extLst>
      <p:ext uri="{BB962C8B-B14F-4D97-AF65-F5344CB8AC3E}">
        <p14:creationId xmlns:p14="http://schemas.microsoft.com/office/powerpoint/2010/main" val="11627751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t>
            </a:r>
            <a:r>
              <a:rPr lang="en-US" dirty="0" err="1" smtClean="0"/>
              <a:t>Problematics</a:t>
            </a:r>
            <a:r>
              <a:rPr lang="en-US" dirty="0" smtClean="0"/>
              <a:t> of Translation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“Mastered and known”/”Intuited and Sensed”:  The interstices [breaks] of “dramatic readings”</a:t>
            </a:r>
          </a:p>
          <a:p>
            <a:r>
              <a:rPr lang="en-US" dirty="0" smtClean="0"/>
              <a:t>Black Study:  The creation of governance/internal rules:  “…the frontier of Black research is in the dramatic readings beneath the formal and obvious readings.”</a:t>
            </a:r>
          </a:p>
          <a:p>
            <a:r>
              <a:rPr lang="en-US" dirty="0" smtClean="0"/>
              <a:t>The value of primary sources: They help us establish a relational </a:t>
            </a:r>
            <a:r>
              <a:rPr lang="en-US" dirty="0"/>
              <a:t>dynamic between </a:t>
            </a:r>
            <a:r>
              <a:rPr lang="en-US" dirty="0" smtClean="0"/>
              <a:t>what we have been socialized to believe is the “sequential development” of human society and what Fred </a:t>
            </a:r>
            <a:r>
              <a:rPr lang="en-US" dirty="0" err="1" smtClean="0"/>
              <a:t>Moten</a:t>
            </a:r>
            <a:r>
              <a:rPr lang="en-US" dirty="0" smtClean="0"/>
              <a:t> might call </a:t>
            </a:r>
            <a:r>
              <a:rPr lang="en-US" dirty="0"/>
              <a:t>the "</a:t>
            </a:r>
            <a:r>
              <a:rPr lang="en-US" dirty="0" err="1"/>
              <a:t>anoriginary</a:t>
            </a:r>
            <a:r>
              <a:rPr lang="en-US" dirty="0"/>
              <a:t> drive," </a:t>
            </a:r>
            <a:r>
              <a:rPr lang="en-US" dirty="0" smtClean="0"/>
              <a:t>or </a:t>
            </a:r>
            <a:r>
              <a:rPr lang="en-US" dirty="0"/>
              <a:t>"transformative impositions" that create (reveal?) regulation, that "bring regulation into existence</a:t>
            </a:r>
            <a:r>
              <a:rPr lang="en-US" dirty="0" smtClean="0"/>
              <a:t>.” </a:t>
            </a:r>
          </a:p>
        </p:txBody>
      </p:sp>
    </p:spTree>
    <p:extLst>
      <p:ext uri="{BB962C8B-B14F-4D97-AF65-F5344CB8AC3E}">
        <p14:creationId xmlns:p14="http://schemas.microsoft.com/office/powerpoint/2010/main" val="17932114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6499005" cy="1339850"/>
          </a:xfrm>
        </p:spPr>
        <p:txBody>
          <a:bodyPr/>
          <a:lstStyle/>
          <a:p>
            <a:r>
              <a:rPr lang="en-US" dirty="0" err="1" smtClean="0"/>
              <a:t>Problemmatics</a:t>
            </a:r>
            <a:r>
              <a:rPr lang="en-US" dirty="0" smtClean="0"/>
              <a:t>, Cont’d</a:t>
            </a:r>
            <a:endParaRPr lang="en-US" dirty="0"/>
          </a:p>
        </p:txBody>
      </p:sp>
      <p:sp>
        <p:nvSpPr>
          <p:cNvPr id="3" name="Content Placeholder 2"/>
          <p:cNvSpPr>
            <a:spLocks noGrp="1"/>
          </p:cNvSpPr>
          <p:nvPr>
            <p:ph idx="1"/>
          </p:nvPr>
        </p:nvSpPr>
        <p:spPr>
          <a:xfrm>
            <a:off x="541525" y="1772024"/>
            <a:ext cx="6032594" cy="4276163"/>
          </a:xfrm>
        </p:spPr>
        <p:txBody>
          <a:bodyPr>
            <a:normAutofit fontScale="85000" lnSpcReduction="20000"/>
          </a:bodyPr>
          <a:lstStyle/>
          <a:p>
            <a:r>
              <a:rPr lang="en-US" dirty="0"/>
              <a:t>The question becomes whether </a:t>
            </a:r>
            <a:r>
              <a:rPr lang="en-US" dirty="0" smtClean="0"/>
              <a:t>our acts of translation reveal original </a:t>
            </a:r>
            <a:r>
              <a:rPr lang="en-US" dirty="0"/>
              <a:t>regulation </a:t>
            </a:r>
            <a:r>
              <a:rPr lang="en-US" dirty="0" smtClean="0"/>
              <a:t>or whether they  establish </a:t>
            </a:r>
            <a:r>
              <a:rPr lang="en-US" dirty="0" err="1" smtClean="0"/>
              <a:t>anoriginal</a:t>
            </a:r>
            <a:r>
              <a:rPr lang="en-US" dirty="0" smtClean="0"/>
              <a:t> ones. </a:t>
            </a:r>
            <a:r>
              <a:rPr lang="en-US" dirty="0"/>
              <a:t>What is the power (debt and surplus) of value assigned to prior </a:t>
            </a:r>
            <a:r>
              <a:rPr lang="en-US" dirty="0" smtClean="0"/>
              <a:t>experience and knowledge</a:t>
            </a:r>
            <a:r>
              <a:rPr lang="en-US" dirty="0"/>
              <a:t>? How does a " fugitive" black community govern </a:t>
            </a:r>
            <a:r>
              <a:rPr lang="en-US" dirty="0" smtClean="0"/>
              <a:t>itself accordingly? These are questions </a:t>
            </a:r>
            <a:r>
              <a:rPr lang="en-US" dirty="0"/>
              <a:t>of character-in-group, </a:t>
            </a:r>
            <a:r>
              <a:rPr lang="en-US" dirty="0" smtClean="0"/>
              <a:t>of revealed meanings </a:t>
            </a:r>
            <a:r>
              <a:rPr lang="en-US" dirty="0"/>
              <a:t>that re-</a:t>
            </a:r>
            <a:r>
              <a:rPr lang="en-US" dirty="0" smtClean="0"/>
              <a:t>inscribe, explain </a:t>
            </a:r>
            <a:r>
              <a:rPr lang="en-US" dirty="0"/>
              <a:t>or otherwise </a:t>
            </a:r>
            <a:r>
              <a:rPr lang="en-US" dirty="0" smtClean="0"/>
              <a:t>set </a:t>
            </a:r>
            <a:r>
              <a:rPr lang="en-US" dirty="0"/>
              <a:t>relational dynamics between groups (the presuppositions that lie back of critical race theory, for example).</a:t>
            </a:r>
          </a:p>
          <a:p>
            <a:r>
              <a:rPr lang="en-US" dirty="0"/>
              <a:t>The continuing search--black study--is for the unifying continuity of inquiry. </a:t>
            </a:r>
            <a:r>
              <a:rPr lang="en-US" dirty="0" err="1"/>
              <a:t>Carruthers</a:t>
            </a:r>
            <a:r>
              <a:rPr lang="en-US" dirty="0"/>
              <a:t> identities the </a:t>
            </a:r>
            <a:r>
              <a:rPr lang="en-US" dirty="0" err="1"/>
              <a:t>mdw</a:t>
            </a:r>
            <a:r>
              <a:rPr lang="en-US" dirty="0"/>
              <a:t> </a:t>
            </a:r>
            <a:r>
              <a:rPr lang="en-US" dirty="0" err="1"/>
              <a:t>Ntr</a:t>
            </a:r>
            <a:r>
              <a:rPr lang="en-US" dirty="0"/>
              <a:t> as the first language capable of scholarly inquiry. Is there a continuing whole (the cultural unity/worldview thesis)?</a:t>
            </a:r>
          </a:p>
          <a:p>
            <a:endParaRPr lang="en-US" dirty="0"/>
          </a:p>
        </p:txBody>
      </p:sp>
      <p:pic>
        <p:nvPicPr>
          <p:cNvPr id="4" name="Pictur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764" y="4990352"/>
            <a:ext cx="1094484" cy="1366745"/>
          </a:xfrm>
          <a:prstGeom prst="rect">
            <a:avLst/>
          </a:prstGeom>
        </p:spPr>
      </p:pic>
      <p:pic>
        <p:nvPicPr>
          <p:cNvPr id="5" name="Picture 4"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118" y="3243315"/>
            <a:ext cx="1085129" cy="1627696"/>
          </a:xfrm>
          <a:prstGeom prst="rect">
            <a:avLst/>
          </a:prstGeom>
        </p:spPr>
      </p:pic>
      <p:pic>
        <p:nvPicPr>
          <p:cNvPr id="6" name="Picture 5"/>
          <p:cNvPicPr>
            <a:picLocks noChangeAspect="1"/>
          </p:cNvPicPr>
          <p:nvPr/>
        </p:nvPicPr>
        <p:blipFill>
          <a:blip r:embed="rId4"/>
          <a:stretch>
            <a:fillRect/>
          </a:stretch>
        </p:blipFill>
        <p:spPr>
          <a:xfrm>
            <a:off x="7399118" y="1508568"/>
            <a:ext cx="1085130" cy="1598254"/>
          </a:xfrm>
          <a:prstGeom prst="rect">
            <a:avLst/>
          </a:prstGeom>
        </p:spPr>
      </p:pic>
    </p:spTree>
    <p:extLst>
      <p:ext uri="{BB962C8B-B14F-4D97-AF65-F5344CB8AC3E}">
        <p14:creationId xmlns:p14="http://schemas.microsoft.com/office/powerpoint/2010/main" val="2621007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Problem 4: Language and </a:t>
            </a:r>
            <a:r>
              <a:rPr lang="en-US" sz="3600" dirty="0" err="1" smtClean="0"/>
              <a:t>Kemetic</a:t>
            </a:r>
            <a:r>
              <a:rPr lang="en-US" sz="3600" dirty="0" smtClean="0"/>
              <a:t> </a:t>
            </a:r>
            <a:r>
              <a:rPr lang="en-US" sz="3600" dirty="0" err="1" smtClean="0"/>
              <a:t>Indentification</a:t>
            </a:r>
            <a:endParaRPr lang="en-US" sz="3600" dirty="0"/>
          </a:p>
        </p:txBody>
      </p:sp>
      <p:sp>
        <p:nvSpPr>
          <p:cNvPr id="3" name="Content Placeholder 2"/>
          <p:cNvSpPr>
            <a:spLocks noGrp="1"/>
          </p:cNvSpPr>
          <p:nvPr>
            <p:ph idx="1"/>
          </p:nvPr>
        </p:nvSpPr>
        <p:spPr/>
        <p:txBody>
          <a:bodyPr/>
          <a:lstStyle/>
          <a:p>
            <a:r>
              <a:rPr lang="en-US" dirty="0" smtClean="0"/>
              <a:t>Affirm identity</a:t>
            </a:r>
          </a:p>
          <a:p>
            <a:r>
              <a:rPr lang="en-US" dirty="0" smtClean="0"/>
              <a:t>Show respect for Ancestors</a:t>
            </a:r>
          </a:p>
          <a:p>
            <a:r>
              <a:rPr lang="en-US" dirty="0" smtClean="0"/>
              <a:t>The constant state of </a:t>
            </a:r>
            <a:r>
              <a:rPr lang="en-US" dirty="0" err="1" smtClean="0"/>
              <a:t>Mdw</a:t>
            </a:r>
            <a:r>
              <a:rPr lang="en-US" dirty="0" smtClean="0"/>
              <a:t> </a:t>
            </a:r>
            <a:r>
              <a:rPr lang="en-US" dirty="0" err="1" smtClean="0"/>
              <a:t>Ntr</a:t>
            </a:r>
            <a:r>
              <a:rPr lang="en-US" dirty="0" smtClean="0"/>
              <a:t> over three millennia: “The authority of correctness,” or “the fixed figure.”</a:t>
            </a:r>
            <a:endParaRPr lang="en-US" dirty="0"/>
          </a:p>
        </p:txBody>
      </p:sp>
    </p:spTree>
    <p:extLst>
      <p:ext uri="{BB962C8B-B14F-4D97-AF65-F5344CB8AC3E}">
        <p14:creationId xmlns:p14="http://schemas.microsoft.com/office/powerpoint/2010/main" val="14810474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Fixed and Variable Model for “Dramatic Readings”</a:t>
            </a:r>
            <a:endParaRPr lang="en-US" sz="3600" dirty="0"/>
          </a:p>
        </p:txBody>
      </p:sp>
      <p:sp>
        <p:nvSpPr>
          <p:cNvPr id="3" name="Content Placeholder 2"/>
          <p:cNvSpPr>
            <a:spLocks noGrp="1"/>
          </p:cNvSpPr>
          <p:nvPr>
            <p:ph idx="1"/>
          </p:nvPr>
        </p:nvSpPr>
        <p:spPr>
          <a:xfrm>
            <a:off x="900112" y="2133601"/>
            <a:ext cx="4712783" cy="3931920"/>
          </a:xfrm>
        </p:spPr>
        <p:txBody>
          <a:bodyPr>
            <a:normAutofit fontScale="92500"/>
          </a:bodyPr>
          <a:lstStyle/>
          <a:p>
            <a:r>
              <a:rPr lang="en-US" dirty="0" smtClean="0"/>
              <a:t>The “fixed and variable” model:</a:t>
            </a:r>
          </a:p>
          <a:p>
            <a:pPr lvl="1"/>
            <a:r>
              <a:rPr lang="en-US" dirty="0" smtClean="0"/>
              <a:t>Grounding Instrument/Theme: A repeated thematic/rhythmic figure [Orients the listener/interpreter]</a:t>
            </a:r>
          </a:p>
          <a:p>
            <a:pPr lvl="1"/>
            <a:r>
              <a:rPr lang="en-US" dirty="0" smtClean="0"/>
              <a:t>Variable (intervening) Instrument/Theme: Departs from the repeated figure in interesting ways.</a:t>
            </a:r>
          </a:p>
          <a:p>
            <a:r>
              <a:rPr lang="en-US" dirty="0" smtClean="0"/>
              <a:t>Misinterpreted as strictly </a:t>
            </a:r>
            <a:r>
              <a:rPr lang="en-US" dirty="0" err="1" smtClean="0"/>
              <a:t>polymetered</a:t>
            </a:r>
            <a:r>
              <a:rPr lang="en-US" dirty="0" smtClean="0"/>
              <a:t> instead of obeying a rhythmic hierarchy [regulation]</a:t>
            </a:r>
            <a:endParaRPr lang="en-US" dirty="0"/>
          </a:p>
        </p:txBody>
      </p:sp>
      <p:pic>
        <p:nvPicPr>
          <p:cNvPr id="5" name="Picture 4"/>
          <p:cNvPicPr>
            <a:picLocks noChangeAspect="1"/>
          </p:cNvPicPr>
          <p:nvPr/>
        </p:nvPicPr>
        <p:blipFill>
          <a:blip r:embed="rId2"/>
          <a:stretch>
            <a:fillRect/>
          </a:stretch>
        </p:blipFill>
        <p:spPr>
          <a:xfrm>
            <a:off x="6439951" y="1737311"/>
            <a:ext cx="1990406" cy="2584938"/>
          </a:xfrm>
          <a:prstGeom prst="rect">
            <a:avLst/>
          </a:prstGeom>
        </p:spPr>
      </p:pic>
      <p:sp>
        <p:nvSpPr>
          <p:cNvPr id="6" name="TextBox 5"/>
          <p:cNvSpPr txBox="1"/>
          <p:nvPr/>
        </p:nvSpPr>
        <p:spPr>
          <a:xfrm>
            <a:off x="5612895" y="4322249"/>
            <a:ext cx="3041248" cy="2031325"/>
          </a:xfrm>
          <a:prstGeom prst="rect">
            <a:avLst/>
          </a:prstGeom>
          <a:noFill/>
        </p:spPr>
        <p:txBody>
          <a:bodyPr wrap="square" rtlCol="0">
            <a:spAutoFit/>
          </a:bodyPr>
          <a:lstStyle/>
          <a:p>
            <a:r>
              <a:rPr lang="en-US" dirty="0" smtClean="0"/>
              <a:t>“The implications of this line of analysis are startling: by making the fixed and variable model so central to his music, Armstrong </a:t>
            </a:r>
            <a:r>
              <a:rPr lang="en-US" i="1" dirty="0" smtClean="0"/>
              <a:t>intensified the audible presence of his African heritage</a:t>
            </a:r>
            <a:r>
              <a:rPr lang="en-US" dirty="0" smtClean="0"/>
              <a:t>. Brothers, p. 8</a:t>
            </a:r>
            <a:endParaRPr lang="en-US" dirty="0"/>
          </a:p>
        </p:txBody>
      </p:sp>
    </p:spTree>
    <p:extLst>
      <p:ext uri="{BB962C8B-B14F-4D97-AF65-F5344CB8AC3E}">
        <p14:creationId xmlns:p14="http://schemas.microsoft.com/office/powerpoint/2010/main" val="15331222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97" y="244158"/>
            <a:ext cx="7345362" cy="1339850"/>
          </a:xfrm>
        </p:spPr>
        <p:txBody>
          <a:bodyPr>
            <a:noAutofit/>
          </a:bodyPr>
          <a:lstStyle/>
          <a:p>
            <a:r>
              <a:rPr lang="en-US" sz="3200" dirty="0" smtClean="0"/>
              <a:t>Fixed and Variable:  Naming as an act of “Transformational Imposition”</a:t>
            </a:r>
            <a:endParaRPr lang="en-US" sz="3200" dirty="0"/>
          </a:p>
        </p:txBody>
      </p:sp>
      <p:sp>
        <p:nvSpPr>
          <p:cNvPr id="3" name="Content Placeholder 2"/>
          <p:cNvSpPr>
            <a:spLocks noGrp="1"/>
          </p:cNvSpPr>
          <p:nvPr>
            <p:ph idx="1"/>
          </p:nvPr>
        </p:nvSpPr>
        <p:spPr>
          <a:xfrm>
            <a:off x="900113" y="2133601"/>
            <a:ext cx="4774238" cy="3931920"/>
          </a:xfrm>
        </p:spPr>
        <p:txBody>
          <a:bodyPr/>
          <a:lstStyle/>
          <a:p>
            <a:r>
              <a:rPr lang="en-US" i="1" dirty="0" smtClean="0"/>
              <a:t>Essays</a:t>
            </a:r>
            <a:r>
              <a:rPr lang="en-US" dirty="0" smtClean="0"/>
              <a:t>:  Naming [Fixed Practice]</a:t>
            </a:r>
          </a:p>
          <a:p>
            <a:pPr lvl="1"/>
            <a:r>
              <a:rPr lang="en-US" dirty="0" err="1" smtClean="0"/>
              <a:t>Kemet</a:t>
            </a:r>
            <a:endParaRPr lang="en-US" dirty="0" smtClean="0"/>
          </a:p>
          <a:p>
            <a:pPr lvl="1"/>
            <a:r>
              <a:rPr lang="en-US" dirty="0" err="1" smtClean="0"/>
              <a:t>Nehesi</a:t>
            </a:r>
            <a:endParaRPr lang="en-US" dirty="0" smtClean="0"/>
          </a:p>
          <a:p>
            <a:r>
              <a:rPr lang="en-US" dirty="0" smtClean="0"/>
              <a:t>Semantic Translation/Variable:  The naming of places</a:t>
            </a:r>
          </a:p>
          <a:p>
            <a:pPr lvl="1"/>
            <a:r>
              <a:rPr lang="en-US" dirty="0" smtClean="0"/>
              <a:t>Banneker, Tubman, Allen, et. al.</a:t>
            </a:r>
          </a:p>
          <a:p>
            <a:pPr lvl="1"/>
            <a:endParaRPr lang="en-US" dirty="0" smtClean="0"/>
          </a:p>
          <a:p>
            <a:pPr lvl="1"/>
            <a:endParaRPr lang="en-US" dirty="0"/>
          </a:p>
        </p:txBody>
      </p:sp>
      <p:pic>
        <p:nvPicPr>
          <p:cNvPr id="4" name="Picture 3" descr="51041FsFIWL._SY344_BO1,204,203,200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204" y="1905284"/>
            <a:ext cx="2377138" cy="3607411"/>
          </a:xfrm>
          <a:prstGeom prst="rect">
            <a:avLst/>
          </a:prstGeom>
        </p:spPr>
      </p:pic>
    </p:spTree>
    <p:extLst>
      <p:ext uri="{BB962C8B-B14F-4D97-AF65-F5344CB8AC3E}">
        <p14:creationId xmlns:p14="http://schemas.microsoft.com/office/powerpoint/2010/main" val="23227498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Problem 5:  Problems of Chronological Perspective</a:t>
            </a:r>
            <a:endParaRPr lang="en-US" sz="3600" dirty="0"/>
          </a:p>
        </p:txBody>
      </p:sp>
      <p:sp>
        <p:nvSpPr>
          <p:cNvPr id="3" name="Content Placeholder 2"/>
          <p:cNvSpPr>
            <a:spLocks noGrp="1"/>
          </p:cNvSpPr>
          <p:nvPr>
            <p:ph idx="1"/>
          </p:nvPr>
        </p:nvSpPr>
        <p:spPr>
          <a:xfrm>
            <a:off x="900112" y="1620078"/>
            <a:ext cx="3839357" cy="3931920"/>
          </a:xfrm>
        </p:spPr>
        <p:txBody>
          <a:bodyPr>
            <a:normAutofit fontScale="25000" lnSpcReduction="20000"/>
          </a:bodyPr>
          <a:lstStyle/>
          <a:p>
            <a:endParaRPr lang="en-US" dirty="0"/>
          </a:p>
          <a:p>
            <a:r>
              <a:rPr lang="en-US" sz="6200" dirty="0" err="1"/>
              <a:t>Carruthers</a:t>
            </a:r>
            <a:r>
              <a:rPr lang="en-US" sz="6200" dirty="0"/>
              <a:t> </a:t>
            </a:r>
            <a:r>
              <a:rPr lang="en-US" sz="6200" dirty="0" smtClean="0"/>
              <a:t>considers the intellectual genealogy of the European dating system for </a:t>
            </a:r>
            <a:r>
              <a:rPr lang="en-US" sz="6200" dirty="0" err="1" smtClean="0"/>
              <a:t>Kemet</a:t>
            </a:r>
            <a:r>
              <a:rPr lang="en-US" sz="6200" dirty="0" smtClean="0"/>
              <a:t>. </a:t>
            </a:r>
            <a:r>
              <a:rPr lang="en-US" sz="6200" dirty="0"/>
              <a:t> </a:t>
            </a:r>
            <a:endParaRPr lang="en-US" sz="6200" dirty="0" smtClean="0"/>
          </a:p>
          <a:p>
            <a:pPr lvl="1"/>
            <a:r>
              <a:rPr lang="en-US" sz="6000" dirty="0" smtClean="0"/>
              <a:t>Becomes a framework for all other assumptions about non-European life</a:t>
            </a:r>
          </a:p>
          <a:p>
            <a:r>
              <a:rPr lang="en-US" sz="6200" dirty="0" smtClean="0"/>
              <a:t>The </a:t>
            </a:r>
            <a:r>
              <a:rPr lang="en-US" sz="6200" dirty="0"/>
              <a:t>evocation of AFK (or SM as </a:t>
            </a:r>
            <a:r>
              <a:rPr lang="en-US" sz="6200" dirty="0" err="1"/>
              <a:t>Carruthers</a:t>
            </a:r>
            <a:r>
              <a:rPr lang="en-US" sz="6200" dirty="0"/>
              <a:t> evokes it) was suggestive, not declarative. Again, the </a:t>
            </a:r>
            <a:r>
              <a:rPr lang="en-US" sz="6200" dirty="0" err="1"/>
              <a:t>calendrical</a:t>
            </a:r>
            <a:r>
              <a:rPr lang="en-US" sz="6200" dirty="0"/>
              <a:t> cycle makes itself known. </a:t>
            </a:r>
            <a:endParaRPr lang="en-US" sz="6200" dirty="0" smtClean="0"/>
          </a:p>
          <a:p>
            <a:pPr lvl="1"/>
            <a:r>
              <a:rPr lang="en-US" sz="6200" dirty="0" smtClean="0"/>
              <a:t>Ritual </a:t>
            </a:r>
            <a:r>
              <a:rPr lang="en-US" sz="6200" dirty="0"/>
              <a:t>dating (</a:t>
            </a:r>
            <a:r>
              <a:rPr lang="en-US" sz="6200" dirty="0" err="1"/>
              <a:t>eg</a:t>
            </a:r>
            <a:r>
              <a:rPr lang="en-US" sz="6200" dirty="0"/>
              <a:t> ritual days celebrating or noting events) can be adjusted. What, in fact, is the ordering value of western chronology</a:t>
            </a:r>
            <a:r>
              <a:rPr lang="en-US" sz="6200" dirty="0" smtClean="0"/>
              <a:t>?</a:t>
            </a:r>
            <a:endParaRPr lang="en-US" sz="6200" dirty="0"/>
          </a:p>
          <a:p>
            <a:r>
              <a:rPr lang="en-US" sz="6200" dirty="0"/>
              <a:t>Goal: an African-based chronology for world history</a:t>
            </a:r>
            <a:r>
              <a:rPr lang="en-US" sz="6200" dirty="0" smtClean="0"/>
              <a:t>.</a:t>
            </a:r>
            <a:endParaRPr lang="en-US" sz="6200" dirty="0"/>
          </a:p>
        </p:txBody>
      </p:sp>
      <p:pic>
        <p:nvPicPr>
          <p:cNvPr id="4" name="Picture 3"/>
          <p:cNvPicPr>
            <a:picLocks noChangeAspect="1"/>
          </p:cNvPicPr>
          <p:nvPr/>
        </p:nvPicPr>
        <p:blipFill>
          <a:blip r:embed="rId2"/>
          <a:stretch>
            <a:fillRect/>
          </a:stretch>
        </p:blipFill>
        <p:spPr>
          <a:xfrm>
            <a:off x="6779390" y="3966760"/>
            <a:ext cx="1931951" cy="2504000"/>
          </a:xfrm>
          <a:prstGeom prst="rect">
            <a:avLst/>
          </a:prstGeom>
        </p:spPr>
      </p:pic>
      <p:pic>
        <p:nvPicPr>
          <p:cNvPr id="5" name="Picture 4"/>
          <p:cNvPicPr>
            <a:picLocks noChangeAspect="1"/>
          </p:cNvPicPr>
          <p:nvPr/>
        </p:nvPicPr>
        <p:blipFill>
          <a:blip r:embed="rId3"/>
          <a:stretch>
            <a:fillRect/>
          </a:stretch>
        </p:blipFill>
        <p:spPr>
          <a:xfrm>
            <a:off x="4739469" y="1805574"/>
            <a:ext cx="1828800" cy="2717800"/>
          </a:xfrm>
          <a:prstGeom prst="rect">
            <a:avLst/>
          </a:prstGeom>
        </p:spPr>
      </p:pic>
    </p:spTree>
    <p:extLst>
      <p:ext uri="{BB962C8B-B14F-4D97-AF65-F5344CB8AC3E}">
        <p14:creationId xmlns:p14="http://schemas.microsoft.com/office/powerpoint/2010/main" val="3545400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bn-khuldu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79" y="1789493"/>
            <a:ext cx="7123709" cy="4753233"/>
          </a:xfrm>
          <a:prstGeom prst="rect">
            <a:avLst/>
          </a:prstGeom>
        </p:spPr>
      </p:pic>
      <p:sp>
        <p:nvSpPr>
          <p:cNvPr id="9" name="Rounded Rectangle 8"/>
          <p:cNvSpPr/>
          <p:nvPr/>
        </p:nvSpPr>
        <p:spPr>
          <a:xfrm>
            <a:off x="508000" y="4834726"/>
            <a:ext cx="3505200" cy="12737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smtClean="0"/>
              <a:t>Problem 6: The Problems of the Historiographical Context</a:t>
            </a:r>
            <a:endParaRPr lang="en-US" sz="3600" dirty="0"/>
          </a:p>
        </p:txBody>
      </p:sp>
      <p:sp>
        <p:nvSpPr>
          <p:cNvPr id="3" name="Content Placeholder 2"/>
          <p:cNvSpPr>
            <a:spLocks noGrp="1"/>
          </p:cNvSpPr>
          <p:nvPr>
            <p:ph idx="1"/>
          </p:nvPr>
        </p:nvSpPr>
        <p:spPr>
          <a:xfrm>
            <a:off x="326379" y="4829286"/>
            <a:ext cx="3686821" cy="1279207"/>
          </a:xfrm>
        </p:spPr>
        <p:txBody>
          <a:bodyPr/>
          <a:lstStyle/>
          <a:p>
            <a:r>
              <a:rPr lang="en-US" dirty="0" smtClean="0">
                <a:solidFill>
                  <a:schemeClr val="bg1"/>
                </a:solidFill>
              </a:rPr>
              <a:t>Objective:  Identify “the motive forces of the historical process.”</a:t>
            </a:r>
          </a:p>
          <a:p>
            <a:endParaRPr lang="en-US" dirty="0"/>
          </a:p>
        </p:txBody>
      </p:sp>
      <p:pic>
        <p:nvPicPr>
          <p:cNvPr id="4" name="Picture 3" descr="300poster.bo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122" y="1584008"/>
            <a:ext cx="1234440" cy="1828800"/>
          </a:xfrm>
          <a:prstGeom prst="rect">
            <a:avLst/>
          </a:prstGeom>
        </p:spPr>
      </p:pic>
      <p:pic>
        <p:nvPicPr>
          <p:cNvPr id="5" name="Picture 4"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907" y="3545656"/>
            <a:ext cx="2404429" cy="1498535"/>
          </a:xfrm>
          <a:prstGeom prst="rect">
            <a:avLst/>
          </a:prstGeom>
        </p:spPr>
      </p:pic>
      <p:pic>
        <p:nvPicPr>
          <p:cNvPr id="6" name="Picture 5"/>
          <p:cNvPicPr>
            <a:picLocks noChangeAspect="1"/>
          </p:cNvPicPr>
          <p:nvPr/>
        </p:nvPicPr>
        <p:blipFill>
          <a:blip r:embed="rId5"/>
          <a:stretch>
            <a:fillRect/>
          </a:stretch>
        </p:blipFill>
        <p:spPr>
          <a:xfrm>
            <a:off x="5644495" y="1584008"/>
            <a:ext cx="1206500" cy="1828800"/>
          </a:xfrm>
          <a:prstGeom prst="rect">
            <a:avLst/>
          </a:prstGeom>
        </p:spPr>
      </p:pic>
    </p:spTree>
    <p:extLst>
      <p:ext uri="{BB962C8B-B14F-4D97-AF65-F5344CB8AC3E}">
        <p14:creationId xmlns:p14="http://schemas.microsoft.com/office/powerpoint/2010/main" val="37371813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eakingtruthomali_jpg-CONVERT-resize=4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49" y="1584008"/>
            <a:ext cx="8162312" cy="4916275"/>
          </a:xfrm>
          <a:prstGeom prst="rect">
            <a:avLst/>
          </a:prstGeom>
        </p:spPr>
      </p:pic>
      <p:sp>
        <p:nvSpPr>
          <p:cNvPr id="2" name="Title 1"/>
          <p:cNvSpPr>
            <a:spLocks noGrp="1"/>
          </p:cNvSpPr>
          <p:nvPr>
            <p:ph type="title"/>
          </p:nvPr>
        </p:nvSpPr>
        <p:spPr/>
        <p:txBody>
          <a:bodyPr/>
          <a:lstStyle/>
          <a:p>
            <a:r>
              <a:rPr lang="en-US" dirty="0" smtClean="0"/>
              <a:t>Black Study as Governance</a:t>
            </a:r>
            <a:endParaRPr lang="en-US" dirty="0"/>
          </a:p>
        </p:txBody>
      </p:sp>
      <p:sp>
        <p:nvSpPr>
          <p:cNvPr id="3" name="Content Placeholder 2"/>
          <p:cNvSpPr>
            <a:spLocks noGrp="1"/>
          </p:cNvSpPr>
          <p:nvPr>
            <p:ph idx="1"/>
          </p:nvPr>
        </p:nvSpPr>
        <p:spPr>
          <a:xfrm>
            <a:off x="729740" y="4297101"/>
            <a:ext cx="3668984" cy="1800746"/>
          </a:xfrm>
        </p:spPr>
        <p:txBody>
          <a:bodyPr>
            <a:normAutofit fontScale="77500" lnSpcReduction="20000"/>
          </a:bodyPr>
          <a:lstStyle/>
          <a:p>
            <a:endParaRPr lang="en-US" dirty="0" smtClean="0"/>
          </a:p>
          <a:p>
            <a:r>
              <a:rPr lang="en-US" dirty="0" smtClean="0">
                <a:solidFill>
                  <a:srgbClr val="FFFFFF"/>
                </a:solidFill>
              </a:rPr>
              <a:t>The </a:t>
            </a:r>
            <a:r>
              <a:rPr lang="en-US" dirty="0" err="1" smtClean="0">
                <a:solidFill>
                  <a:srgbClr val="FFFFFF"/>
                </a:solidFill>
              </a:rPr>
              <a:t>Assmann</a:t>
            </a:r>
            <a:r>
              <a:rPr lang="en-US" dirty="0" smtClean="0">
                <a:solidFill>
                  <a:srgbClr val="FFFFFF"/>
                </a:solidFill>
              </a:rPr>
              <a:t> Thesis:  </a:t>
            </a:r>
          </a:p>
          <a:p>
            <a:pPr lvl="1"/>
            <a:r>
              <a:rPr lang="en-US" dirty="0" smtClean="0">
                <a:solidFill>
                  <a:srgbClr val="FFFFFF"/>
                </a:solidFill>
              </a:rPr>
              <a:t>First order and second order religions</a:t>
            </a:r>
          </a:p>
          <a:p>
            <a:r>
              <a:rPr lang="en-US" dirty="0" smtClean="0">
                <a:solidFill>
                  <a:srgbClr val="FFFFFF"/>
                </a:solidFill>
              </a:rPr>
              <a:t>The Question of Reparations</a:t>
            </a:r>
            <a:endParaRPr lang="en-US" dirty="0">
              <a:solidFill>
                <a:srgbClr val="FFFFFF"/>
              </a:solidFill>
            </a:endParaRPr>
          </a:p>
        </p:txBody>
      </p:sp>
      <p:pic>
        <p:nvPicPr>
          <p:cNvPr id="4" name="Picture 3" descr="9781139209229_p0_v2_s260x4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560" y="4270078"/>
            <a:ext cx="1483001" cy="2230205"/>
          </a:xfrm>
          <a:prstGeom prst="rect">
            <a:avLst/>
          </a:prstGeom>
        </p:spPr>
      </p:pic>
    </p:spTree>
    <p:extLst>
      <p:ext uri="{BB962C8B-B14F-4D97-AF65-F5344CB8AC3E}">
        <p14:creationId xmlns:p14="http://schemas.microsoft.com/office/powerpoint/2010/main" val="9705392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Categories and </a:t>
            </a:r>
            <a:r>
              <a:rPr lang="en-US" dirty="0" err="1" smtClean="0"/>
              <a:t>Combattants</a:t>
            </a:r>
            <a:endParaRPr lang="en-US" dirty="0"/>
          </a:p>
        </p:txBody>
      </p:sp>
      <p:pic>
        <p:nvPicPr>
          <p:cNvPr id="5" name="Picture 4"/>
          <p:cNvPicPr>
            <a:picLocks noChangeAspect="1"/>
          </p:cNvPicPr>
          <p:nvPr/>
        </p:nvPicPr>
        <p:blipFill>
          <a:blip r:embed="rId2"/>
          <a:stretch>
            <a:fillRect/>
          </a:stretch>
        </p:blipFill>
        <p:spPr>
          <a:xfrm>
            <a:off x="4340201" y="4837841"/>
            <a:ext cx="2966920" cy="1406647"/>
          </a:xfrm>
          <a:prstGeom prst="rect">
            <a:avLst/>
          </a:prstGeom>
        </p:spPr>
      </p:pic>
      <p:pic>
        <p:nvPicPr>
          <p:cNvPr id="6" name="Picture 5" descr="31gzW7rdPWL._SY344_BO1,204,203,20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13" y="1766438"/>
            <a:ext cx="1937678" cy="2993020"/>
          </a:xfrm>
          <a:prstGeom prst="rect">
            <a:avLst/>
          </a:prstGeom>
        </p:spPr>
      </p:pic>
      <p:sp>
        <p:nvSpPr>
          <p:cNvPr id="3" name="TextBox 2"/>
          <p:cNvSpPr txBox="1"/>
          <p:nvPr/>
        </p:nvSpPr>
        <p:spPr>
          <a:xfrm>
            <a:off x="496701" y="4737740"/>
            <a:ext cx="1922607" cy="1600438"/>
          </a:xfrm>
          <a:prstGeom prst="rect">
            <a:avLst/>
          </a:prstGeom>
          <a:noFill/>
        </p:spPr>
        <p:txBody>
          <a:bodyPr wrap="square" rtlCol="0">
            <a:spAutoFit/>
          </a:bodyPr>
          <a:lstStyle/>
          <a:p>
            <a:pPr marL="285750" indent="-285750">
              <a:buFont typeface="Arial"/>
              <a:buChar char="•"/>
            </a:pPr>
            <a:r>
              <a:rPr lang="en-US" sz="1400" dirty="0" smtClean="0"/>
              <a:t>Old Scrappers</a:t>
            </a:r>
          </a:p>
          <a:p>
            <a:endParaRPr lang="en-US" sz="1400" dirty="0" smtClean="0"/>
          </a:p>
          <a:p>
            <a:pPr marL="285750" indent="-285750">
              <a:buFont typeface="Arial"/>
              <a:buChar char="•"/>
            </a:pPr>
            <a:r>
              <a:rPr lang="en-US" sz="1400" dirty="0" smtClean="0"/>
              <a:t>Negro Intellectuals</a:t>
            </a:r>
          </a:p>
          <a:p>
            <a:endParaRPr lang="en-US" sz="1400" dirty="0" smtClean="0"/>
          </a:p>
          <a:p>
            <a:pPr marL="285750" indent="-285750">
              <a:buFont typeface="Arial"/>
              <a:buChar char="•"/>
            </a:pPr>
            <a:r>
              <a:rPr lang="en-US" sz="1400" dirty="0" smtClean="0"/>
              <a:t>Progressive Extension of Old Scrappers</a:t>
            </a:r>
            <a:endParaRPr lang="en-US" sz="1400" dirty="0"/>
          </a:p>
        </p:txBody>
      </p:sp>
      <p:pic>
        <p:nvPicPr>
          <p:cNvPr id="7" name="Picture 6"/>
          <p:cNvPicPr>
            <a:picLocks noChangeAspect="1"/>
          </p:cNvPicPr>
          <p:nvPr/>
        </p:nvPicPr>
        <p:blipFill>
          <a:blip r:embed="rId4"/>
          <a:stretch>
            <a:fillRect/>
          </a:stretch>
        </p:blipFill>
        <p:spPr>
          <a:xfrm>
            <a:off x="6378634" y="1766438"/>
            <a:ext cx="2005381" cy="2941226"/>
          </a:xfrm>
          <a:prstGeom prst="rect">
            <a:avLst/>
          </a:prstGeom>
        </p:spPr>
      </p:pic>
      <p:pic>
        <p:nvPicPr>
          <p:cNvPr id="8" name="Picture 7" descr="2ab5810ae7a04c31f035c110.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758" y="1766438"/>
            <a:ext cx="1871922" cy="2971302"/>
          </a:xfrm>
          <a:prstGeom prst="rect">
            <a:avLst/>
          </a:prstGeom>
        </p:spPr>
      </p:pic>
      <p:pic>
        <p:nvPicPr>
          <p:cNvPr id="10" name="Picture 9" descr="drak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5003" y="4837841"/>
            <a:ext cx="885510" cy="1328264"/>
          </a:xfrm>
          <a:prstGeom prst="rect">
            <a:avLst/>
          </a:prstGeom>
        </p:spPr>
      </p:pic>
    </p:spTree>
    <p:extLst>
      <p:ext uri="{BB962C8B-B14F-4D97-AF65-F5344CB8AC3E}">
        <p14:creationId xmlns:p14="http://schemas.microsoft.com/office/powerpoint/2010/main" val="36441607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8" y="1748433"/>
            <a:ext cx="4019177" cy="4317088"/>
          </a:xfrm>
        </p:spPr>
        <p:txBody>
          <a:bodyPr>
            <a:normAutofit fontScale="85000" lnSpcReduction="10000"/>
          </a:bodyPr>
          <a:lstStyle/>
          <a:p>
            <a:r>
              <a:rPr lang="en-US" dirty="0" smtClean="0"/>
              <a:t>2014 marks </a:t>
            </a:r>
            <a:r>
              <a:rPr lang="en-US" dirty="0"/>
              <a:t>the thirtieth anniversary of the publication of “Essays in Ancient Egyptian Studies,” three </a:t>
            </a:r>
            <a:r>
              <a:rPr lang="en-US" dirty="0" smtClean="0"/>
              <a:t>essays documenting the emergence of the </a:t>
            </a:r>
            <a:r>
              <a:rPr lang="en-US" dirty="0" err="1" smtClean="0"/>
              <a:t>Kemetic</a:t>
            </a:r>
            <a:r>
              <a:rPr lang="en-US" dirty="0" smtClean="0"/>
              <a:t> </a:t>
            </a:r>
            <a:r>
              <a:rPr lang="en-US" dirty="0"/>
              <a:t>Institute. </a:t>
            </a:r>
            <a:r>
              <a:rPr lang="en-US" dirty="0" smtClean="0"/>
              <a:t>Jacob </a:t>
            </a:r>
            <a:r>
              <a:rPr lang="en-US" dirty="0" err="1" smtClean="0"/>
              <a:t>Carruthers’s</a:t>
            </a:r>
            <a:r>
              <a:rPr lang="en-US" dirty="0" smtClean="0"/>
              <a:t> </a:t>
            </a:r>
            <a:r>
              <a:rPr lang="en-US" dirty="0"/>
              <a:t>admonition in the first of these essays, “Orientation and Problems in the Redemption of Ancient Egypt,” </a:t>
            </a:r>
            <a:r>
              <a:rPr lang="en-US" dirty="0" smtClean="0"/>
              <a:t>gives </a:t>
            </a:r>
            <a:r>
              <a:rPr lang="en-US" dirty="0" smtClean="0"/>
              <a:t>us a point of </a:t>
            </a:r>
            <a:r>
              <a:rPr lang="en-US" dirty="0"/>
              <a:t>departure for </a:t>
            </a:r>
            <a:r>
              <a:rPr lang="en-US" dirty="0" smtClean="0"/>
              <a:t>considering </a:t>
            </a:r>
            <a:r>
              <a:rPr lang="en-US" dirty="0"/>
              <a:t>basic challenges of Intellectual Warfare and Fugitive Black Study facing African </a:t>
            </a:r>
            <a:r>
              <a:rPr lang="en-US" dirty="0" smtClean="0"/>
              <a:t>people.</a:t>
            </a:r>
            <a:endParaRPr lang="en-US" dirty="0"/>
          </a:p>
        </p:txBody>
      </p:sp>
      <p:pic>
        <p:nvPicPr>
          <p:cNvPr id="2" name="Picture 1" desc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86" y="1748433"/>
            <a:ext cx="4183213" cy="4183213"/>
          </a:xfrm>
          <a:prstGeom prst="rect">
            <a:avLst/>
          </a:prstGeom>
        </p:spPr>
      </p:pic>
      <p:sp>
        <p:nvSpPr>
          <p:cNvPr id="4" name="TextBox 3"/>
          <p:cNvSpPr txBox="1"/>
          <p:nvPr/>
        </p:nvSpPr>
        <p:spPr>
          <a:xfrm>
            <a:off x="2676587" y="493059"/>
            <a:ext cx="3790821" cy="830997"/>
          </a:xfrm>
          <a:prstGeom prst="rect">
            <a:avLst/>
          </a:prstGeom>
          <a:noFill/>
        </p:spPr>
        <p:txBody>
          <a:bodyPr wrap="none" rtlCol="0">
            <a:spAutoFit/>
          </a:bodyPr>
          <a:lstStyle/>
          <a:p>
            <a:r>
              <a:rPr lang="en-US" sz="4800" dirty="0" smtClean="0"/>
              <a:t>The Occasion</a:t>
            </a:r>
            <a:endParaRPr lang="en-US" sz="4800" dirty="0"/>
          </a:p>
        </p:txBody>
      </p:sp>
    </p:spTree>
    <p:extLst>
      <p:ext uri="{BB962C8B-B14F-4D97-AF65-F5344CB8AC3E}">
        <p14:creationId xmlns:p14="http://schemas.microsoft.com/office/powerpoint/2010/main" val="26944178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mat=500w.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26" y="1584008"/>
            <a:ext cx="8602756" cy="5137159"/>
          </a:xfrm>
          <a:prstGeom prst="rect">
            <a:avLst/>
          </a:prstGeom>
        </p:spPr>
      </p:pic>
      <p:sp>
        <p:nvSpPr>
          <p:cNvPr id="2" name="Title 1"/>
          <p:cNvSpPr>
            <a:spLocks noGrp="1"/>
          </p:cNvSpPr>
          <p:nvPr>
            <p:ph type="title"/>
          </p:nvPr>
        </p:nvSpPr>
        <p:spPr/>
        <p:txBody>
          <a:bodyPr/>
          <a:lstStyle/>
          <a:p>
            <a:r>
              <a:rPr lang="en-US" dirty="0" smtClean="0"/>
              <a:t>The Directives: A </a:t>
            </a:r>
            <a:r>
              <a:rPr lang="en-US" dirty="0" err="1" smtClean="0"/>
              <a:t>Sebayt</a:t>
            </a:r>
            <a:endParaRPr lang="en-US" dirty="0"/>
          </a:p>
        </p:txBody>
      </p:sp>
      <p:sp>
        <p:nvSpPr>
          <p:cNvPr id="3" name="Content Placeholder 2"/>
          <p:cNvSpPr>
            <a:spLocks noGrp="1"/>
          </p:cNvSpPr>
          <p:nvPr>
            <p:ph idx="1"/>
          </p:nvPr>
        </p:nvSpPr>
        <p:spPr>
          <a:xfrm>
            <a:off x="3916176" y="1792941"/>
            <a:ext cx="3539472" cy="4751293"/>
          </a:xfrm>
        </p:spPr>
        <p:txBody>
          <a:bodyPr>
            <a:normAutofit fontScale="62500" lnSpcReduction="20000"/>
          </a:bodyPr>
          <a:lstStyle/>
          <a:p>
            <a:r>
              <a:rPr lang="en-US" dirty="0" smtClean="0">
                <a:solidFill>
                  <a:schemeClr val="bg1"/>
                </a:solidFill>
              </a:rPr>
              <a:t>Replacing the universal evolutionary theory with the Two Cradle Theory</a:t>
            </a:r>
          </a:p>
          <a:p>
            <a:r>
              <a:rPr lang="en-US" dirty="0" smtClean="0">
                <a:solidFill>
                  <a:schemeClr val="bg1"/>
                </a:solidFill>
              </a:rPr>
              <a:t>The development of maps with a Southern reference</a:t>
            </a:r>
          </a:p>
          <a:p>
            <a:r>
              <a:rPr lang="en-US" dirty="0" smtClean="0">
                <a:solidFill>
                  <a:schemeClr val="bg1"/>
                </a:solidFill>
              </a:rPr>
              <a:t>The replacement of Greek and Latin with </a:t>
            </a:r>
            <a:r>
              <a:rPr lang="en-US" dirty="0" err="1" smtClean="0">
                <a:solidFill>
                  <a:schemeClr val="bg1"/>
                </a:solidFill>
              </a:rPr>
              <a:t>Mdw</a:t>
            </a:r>
            <a:r>
              <a:rPr lang="en-US" dirty="0" smtClean="0">
                <a:solidFill>
                  <a:schemeClr val="bg1"/>
                </a:solidFill>
              </a:rPr>
              <a:t> </a:t>
            </a:r>
            <a:r>
              <a:rPr lang="en-US" dirty="0" err="1" smtClean="0">
                <a:solidFill>
                  <a:schemeClr val="bg1"/>
                </a:solidFill>
              </a:rPr>
              <a:t>Ntr</a:t>
            </a:r>
            <a:r>
              <a:rPr lang="en-US" dirty="0" smtClean="0">
                <a:solidFill>
                  <a:schemeClr val="bg1"/>
                </a:solidFill>
              </a:rPr>
              <a:t> as the classical language</a:t>
            </a:r>
          </a:p>
          <a:p>
            <a:r>
              <a:rPr lang="en-US" dirty="0" smtClean="0">
                <a:solidFill>
                  <a:schemeClr val="bg1"/>
                </a:solidFill>
              </a:rPr>
              <a:t>The development of a </a:t>
            </a:r>
            <a:r>
              <a:rPr lang="en-US" dirty="0" err="1" smtClean="0">
                <a:solidFill>
                  <a:schemeClr val="bg1"/>
                </a:solidFill>
              </a:rPr>
              <a:t>Kemetic</a:t>
            </a:r>
            <a:r>
              <a:rPr lang="en-US" dirty="0" smtClean="0">
                <a:solidFill>
                  <a:schemeClr val="bg1"/>
                </a:solidFill>
              </a:rPr>
              <a:t> calendar based upon a great event from our heritage, e.g. the unification of </a:t>
            </a:r>
            <a:r>
              <a:rPr lang="en-US" dirty="0" err="1" smtClean="0">
                <a:solidFill>
                  <a:schemeClr val="bg1"/>
                </a:solidFill>
              </a:rPr>
              <a:t>Tawi</a:t>
            </a:r>
            <a:r>
              <a:rPr lang="en-US" dirty="0" smtClean="0">
                <a:solidFill>
                  <a:schemeClr val="bg1"/>
                </a:solidFill>
              </a:rPr>
              <a:t> (the United Two Lands)</a:t>
            </a:r>
          </a:p>
          <a:p>
            <a:r>
              <a:rPr lang="en-US" dirty="0" smtClean="0">
                <a:solidFill>
                  <a:schemeClr val="bg1"/>
                </a:solidFill>
              </a:rPr>
              <a:t>The development of a </a:t>
            </a:r>
            <a:r>
              <a:rPr lang="en-US" dirty="0" err="1" smtClean="0">
                <a:solidFill>
                  <a:schemeClr val="bg1"/>
                </a:solidFill>
              </a:rPr>
              <a:t>Kemetic</a:t>
            </a:r>
            <a:r>
              <a:rPr lang="en-US" dirty="0" smtClean="0">
                <a:solidFill>
                  <a:schemeClr val="bg1"/>
                </a:solidFill>
              </a:rPr>
              <a:t> historiography based on the normalcy of the history of peace as opposed to the </a:t>
            </a:r>
            <a:r>
              <a:rPr lang="en-US" dirty="0" err="1" smtClean="0">
                <a:solidFill>
                  <a:schemeClr val="bg1"/>
                </a:solidFill>
              </a:rPr>
              <a:t>abnormalcy</a:t>
            </a:r>
            <a:r>
              <a:rPr lang="en-US" dirty="0" smtClean="0">
                <a:solidFill>
                  <a:schemeClr val="bg1"/>
                </a:solidFill>
              </a:rPr>
              <a:t> of the history of plunder and rapine. </a:t>
            </a:r>
            <a:endParaRPr lang="en-US" dirty="0">
              <a:solidFill>
                <a:schemeClr val="bg1"/>
              </a:solidFill>
            </a:endParaRPr>
          </a:p>
        </p:txBody>
      </p:sp>
    </p:spTree>
    <p:extLst>
      <p:ext uri="{BB962C8B-B14F-4D97-AF65-F5344CB8AC3E}">
        <p14:creationId xmlns:p14="http://schemas.microsoft.com/office/powerpoint/2010/main" val="41672338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descr="ABG-4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465389" y="7938"/>
            <a:ext cx="4573123" cy="2392943"/>
          </a:xfrm>
          <a:prstGeom prst="roundRect">
            <a:avLst/>
          </a:prstGeom>
          <a:solidFill>
            <a:schemeClr val="accent6">
              <a:alpha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 name="TextBox 1"/>
          <p:cNvSpPr txBox="1"/>
          <p:nvPr/>
        </p:nvSpPr>
        <p:spPr>
          <a:xfrm>
            <a:off x="3651250" y="7938"/>
            <a:ext cx="4387262" cy="2585323"/>
          </a:xfrm>
          <a:prstGeom prst="rect">
            <a:avLst/>
          </a:prstGeom>
          <a:noFill/>
        </p:spPr>
        <p:txBody>
          <a:bodyPr wrap="square" rtlCol="0">
            <a:spAutoFit/>
          </a:bodyPr>
          <a:lstStyle/>
          <a:p>
            <a:pPr marL="0" lvl="1"/>
            <a:r>
              <a:rPr lang="ja-JP" altLang="en-US" dirty="0">
                <a:latin typeface="Franklin Gothic Book" charset="0"/>
              </a:rPr>
              <a:t>“</a:t>
            </a:r>
            <a:r>
              <a:rPr lang="en-US" dirty="0">
                <a:latin typeface="Franklin Gothic Book" charset="0"/>
              </a:rPr>
              <a:t>Cherish study/avoid the dance/so you</a:t>
            </a:r>
            <a:r>
              <a:rPr lang="ja-JP" altLang="en-US" dirty="0">
                <a:latin typeface="Franklin Gothic Book" charset="0"/>
              </a:rPr>
              <a:t>’</a:t>
            </a:r>
            <a:r>
              <a:rPr lang="en-US" dirty="0" err="1">
                <a:latin typeface="Franklin Gothic Book" charset="0"/>
              </a:rPr>
              <a:t>ll</a:t>
            </a:r>
            <a:r>
              <a:rPr lang="en-US" dirty="0">
                <a:latin typeface="Franklin Gothic Book" charset="0"/>
              </a:rPr>
              <a:t> become an excellent official…Write diligently by day; recite at night.  Let your friends be the papyrus roll and the scribal palette; such work is sweeter than wine.</a:t>
            </a:r>
            <a:r>
              <a:rPr lang="ja-JP" altLang="en-US" dirty="0">
                <a:latin typeface="Franklin Gothic Book" charset="0"/>
              </a:rPr>
              <a:t>”</a:t>
            </a:r>
            <a:r>
              <a:rPr lang="en-US" dirty="0">
                <a:latin typeface="Franklin Gothic Book" charset="0"/>
              </a:rPr>
              <a:t> From the royal scribe (</a:t>
            </a:r>
            <a:r>
              <a:rPr lang="en-US" dirty="0" err="1">
                <a:latin typeface="Franklin Gothic Book" charset="0"/>
              </a:rPr>
              <a:t>sesh</a:t>
            </a:r>
            <a:r>
              <a:rPr lang="en-US" dirty="0">
                <a:latin typeface="Franklin Gothic Book" charset="0"/>
              </a:rPr>
              <a:t> </a:t>
            </a:r>
            <a:r>
              <a:rPr lang="en-US" dirty="0" err="1">
                <a:latin typeface="Franklin Gothic Book" charset="0"/>
              </a:rPr>
              <a:t>nsw</a:t>
            </a:r>
            <a:r>
              <a:rPr lang="en-US" dirty="0">
                <a:latin typeface="Franklin Gothic Book" charset="0"/>
              </a:rPr>
              <a:t>) Neb-</a:t>
            </a:r>
            <a:r>
              <a:rPr lang="en-US" dirty="0" err="1">
                <a:latin typeface="Franklin Gothic Book" charset="0"/>
              </a:rPr>
              <a:t>Maa</a:t>
            </a:r>
            <a:r>
              <a:rPr lang="en-US" dirty="0">
                <a:latin typeface="Franklin Gothic Book" charset="0"/>
              </a:rPr>
              <a:t>-Re </a:t>
            </a:r>
            <a:r>
              <a:rPr lang="en-US" dirty="0" err="1">
                <a:latin typeface="Franklin Gothic Book" charset="0"/>
              </a:rPr>
              <a:t>Nakht</a:t>
            </a:r>
            <a:r>
              <a:rPr lang="en-US" dirty="0">
                <a:latin typeface="Franklin Gothic Book" charset="0"/>
              </a:rPr>
              <a:t> to the scribe </a:t>
            </a:r>
            <a:r>
              <a:rPr lang="en-US" dirty="0" err="1">
                <a:latin typeface="Franklin Gothic Book" charset="0"/>
              </a:rPr>
              <a:t>Wn</a:t>
            </a:r>
            <a:r>
              <a:rPr lang="en-US" dirty="0">
                <a:latin typeface="Franklin Gothic Book" charset="0"/>
              </a:rPr>
              <a:t>-m-di-I </a:t>
            </a:r>
            <a:r>
              <a:rPr lang="en-US" dirty="0" err="1">
                <a:latin typeface="Franklin Gothic Book" charset="0"/>
              </a:rPr>
              <a:t>Imun</a:t>
            </a:r>
            <a:r>
              <a:rPr lang="en-US" dirty="0">
                <a:latin typeface="Franklin Gothic Book" charset="0"/>
              </a:rPr>
              <a:t>, 20</a:t>
            </a:r>
            <a:r>
              <a:rPr lang="en-US" baseline="30000" dirty="0">
                <a:latin typeface="Franklin Gothic Book" charset="0"/>
              </a:rPr>
              <a:t>th</a:t>
            </a:r>
            <a:r>
              <a:rPr lang="en-US" dirty="0">
                <a:latin typeface="Franklin Gothic Book" charset="0"/>
              </a:rPr>
              <a:t> </a:t>
            </a:r>
            <a:r>
              <a:rPr lang="en-US" dirty="0" err="1">
                <a:latin typeface="Franklin Gothic Book" charset="0"/>
              </a:rPr>
              <a:t>Kemetic</a:t>
            </a:r>
            <a:r>
              <a:rPr lang="en-US" dirty="0">
                <a:latin typeface="Franklin Gothic Book" charset="0"/>
              </a:rPr>
              <a:t> dynasty, 1560s </a:t>
            </a:r>
            <a:r>
              <a:rPr lang="en-US" dirty="0" err="1">
                <a:latin typeface="Franklin Gothic Book" charset="0"/>
              </a:rPr>
              <a:t>b.c.e</a:t>
            </a:r>
            <a:r>
              <a:rPr lang="en-US" dirty="0">
                <a:latin typeface="Franklin Gothic Book" charset="0"/>
              </a:rPr>
              <a:t>.]</a:t>
            </a:r>
          </a:p>
          <a:p>
            <a:endParaRPr lang="en-US" dirty="0"/>
          </a:p>
        </p:txBody>
      </p:sp>
    </p:spTree>
    <p:extLst>
      <p:ext uri="{BB962C8B-B14F-4D97-AF65-F5344CB8AC3E}">
        <p14:creationId xmlns:p14="http://schemas.microsoft.com/office/powerpoint/2010/main" val="21021224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Charts</a:t>
            </a:r>
            <a:endParaRPr lang="en-US" dirty="0"/>
          </a:p>
        </p:txBody>
      </p:sp>
      <p:sp>
        <p:nvSpPr>
          <p:cNvPr id="3" name="Content Placeholder 2"/>
          <p:cNvSpPr>
            <a:spLocks noGrp="1"/>
          </p:cNvSpPr>
          <p:nvPr>
            <p:ph idx="1"/>
          </p:nvPr>
        </p:nvSpPr>
        <p:spPr/>
        <p:txBody>
          <a:bodyPr>
            <a:normAutofit/>
          </a:bodyPr>
          <a:lstStyle/>
          <a:p>
            <a:r>
              <a:rPr lang="en-US" dirty="0" smtClean="0"/>
              <a:t>The Occasion:  The 30</a:t>
            </a:r>
            <a:r>
              <a:rPr lang="en-US" baseline="30000" dirty="0" smtClean="0"/>
              <a:t>th</a:t>
            </a:r>
            <a:r>
              <a:rPr lang="en-US" dirty="0" smtClean="0"/>
              <a:t> Anniversary of </a:t>
            </a:r>
            <a:r>
              <a:rPr lang="en-US" i="1" dirty="0" smtClean="0"/>
              <a:t>Essays in Ancient Egyptian Studies</a:t>
            </a:r>
            <a:r>
              <a:rPr lang="en-US" dirty="0" smtClean="0"/>
              <a:t> and the Emergence of the </a:t>
            </a:r>
            <a:r>
              <a:rPr lang="en-US" dirty="0" err="1" smtClean="0"/>
              <a:t>Kemetic</a:t>
            </a:r>
            <a:r>
              <a:rPr lang="en-US" dirty="0" smtClean="0"/>
              <a:t> Institute</a:t>
            </a:r>
          </a:p>
          <a:p>
            <a:r>
              <a:rPr lang="en-US" dirty="0" smtClean="0"/>
              <a:t>CICS and KI:  Founding Moments: Fugitive Black Study</a:t>
            </a:r>
            <a:endParaRPr lang="en-US" dirty="0"/>
          </a:p>
          <a:p>
            <a:r>
              <a:rPr lang="en-US" dirty="0" smtClean="0"/>
              <a:t>Orientations and Problems in the Redemption of Ancient Egypt</a:t>
            </a:r>
          </a:p>
          <a:p>
            <a:r>
              <a:rPr lang="en-US" dirty="0" smtClean="0"/>
              <a:t>The Directives: A </a:t>
            </a:r>
            <a:r>
              <a:rPr lang="en-US" dirty="0" err="1" smtClean="0"/>
              <a:t>Sebayt</a:t>
            </a:r>
            <a:endParaRPr lang="en-US" dirty="0"/>
          </a:p>
        </p:txBody>
      </p:sp>
    </p:spTree>
    <p:extLst>
      <p:ext uri="{BB962C8B-B14F-4D97-AF65-F5344CB8AC3E}">
        <p14:creationId xmlns:p14="http://schemas.microsoft.com/office/powerpoint/2010/main" val="19283354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“Fugitive Black Study”: A Working </a:t>
            </a:r>
            <a:r>
              <a:rPr lang="en-US" sz="2800" dirty="0" smtClean="0"/>
              <a:t>Definition</a:t>
            </a:r>
            <a:endParaRPr lang="en-US" sz="2800" dirty="0"/>
          </a:p>
        </p:txBody>
      </p:sp>
      <p:sp>
        <p:nvSpPr>
          <p:cNvPr id="3" name="Content Placeholder 2"/>
          <p:cNvSpPr>
            <a:spLocks noGrp="1"/>
          </p:cNvSpPr>
          <p:nvPr>
            <p:ph idx="1"/>
          </p:nvPr>
        </p:nvSpPr>
        <p:spPr>
          <a:xfrm>
            <a:off x="449442" y="1884796"/>
            <a:ext cx="3543275" cy="4481513"/>
          </a:xfrm>
        </p:spPr>
        <p:txBody>
          <a:bodyPr>
            <a:normAutofit fontScale="92500" lnSpcReduction="20000"/>
          </a:bodyPr>
          <a:lstStyle/>
          <a:p>
            <a:r>
              <a:rPr lang="en-US" dirty="0" smtClean="0"/>
              <a:t>K</a:t>
            </a:r>
            <a:r>
              <a:rPr lang="en-US" dirty="0"/>
              <a:t>-12</a:t>
            </a:r>
            <a:r>
              <a:rPr lang="en-US" dirty="0" smtClean="0"/>
              <a:t>: Training Teachers for Fugitive Black Study</a:t>
            </a:r>
          </a:p>
          <a:p>
            <a:pPr lvl="1"/>
            <a:r>
              <a:rPr lang="en-US" dirty="0" smtClean="0"/>
              <a:t>Ground </a:t>
            </a:r>
            <a:r>
              <a:rPr lang="en-US" dirty="0"/>
              <a:t>Rules for Intellectual Work, Framing Questions and Conceptual Categories</a:t>
            </a:r>
          </a:p>
          <a:p>
            <a:r>
              <a:rPr lang="en-US" dirty="0" smtClean="0"/>
              <a:t>“Post-Secondary” Education: Autonomy, Licensure and Fugitive Black Study</a:t>
            </a:r>
          </a:p>
          <a:p>
            <a:pPr lvl="1"/>
            <a:r>
              <a:rPr lang="en-US" dirty="0" smtClean="0"/>
              <a:t>In the classroom: individuals and clusters</a:t>
            </a:r>
          </a:p>
          <a:p>
            <a:pPr lvl="1"/>
            <a:r>
              <a:rPr lang="en-US" dirty="0" smtClean="0"/>
              <a:t>In the institution: academic administrative units</a:t>
            </a:r>
          </a:p>
        </p:txBody>
      </p:sp>
      <p:pic>
        <p:nvPicPr>
          <p:cNvPr id="4" name="Picture 3"/>
          <p:cNvPicPr>
            <a:picLocks noChangeAspect="1"/>
          </p:cNvPicPr>
          <p:nvPr/>
        </p:nvPicPr>
        <p:blipFill>
          <a:blip r:embed="rId2"/>
          <a:stretch>
            <a:fillRect/>
          </a:stretch>
        </p:blipFill>
        <p:spPr>
          <a:xfrm>
            <a:off x="4156597" y="1884796"/>
            <a:ext cx="4686728" cy="2299895"/>
          </a:xfrm>
          <a:prstGeom prst="rect">
            <a:avLst/>
          </a:prstGeom>
        </p:spPr>
      </p:pic>
      <p:pic>
        <p:nvPicPr>
          <p:cNvPr id="5" name="Picture 4"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021" y="4524809"/>
            <a:ext cx="3187700" cy="1841500"/>
          </a:xfrm>
          <a:prstGeom prst="rect">
            <a:avLst/>
          </a:prstGeom>
        </p:spPr>
      </p:pic>
    </p:spTree>
    <p:extLst>
      <p:ext uri="{BB962C8B-B14F-4D97-AF65-F5344CB8AC3E}">
        <p14:creationId xmlns:p14="http://schemas.microsoft.com/office/powerpoint/2010/main" val="16023836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834" y="2111429"/>
            <a:ext cx="1844879" cy="841649"/>
          </a:xfrm>
        </p:spPr>
        <p:txBody>
          <a:bodyPr>
            <a:noAutofit/>
          </a:bodyPr>
          <a:lstStyle/>
          <a:p>
            <a:r>
              <a:rPr lang="en-US" sz="1800" b="1" dirty="0" smtClean="0"/>
              <a:t>The Centrality of CICS</a:t>
            </a:r>
            <a:endParaRPr lang="en-US" sz="1800" b="1" dirty="0"/>
          </a:p>
        </p:txBody>
      </p:sp>
      <p:sp>
        <p:nvSpPr>
          <p:cNvPr id="3" name="Content Placeholder 2"/>
          <p:cNvSpPr>
            <a:spLocks noGrp="1"/>
          </p:cNvSpPr>
          <p:nvPr>
            <p:ph idx="1"/>
          </p:nvPr>
        </p:nvSpPr>
        <p:spPr>
          <a:xfrm>
            <a:off x="3317344" y="2148966"/>
            <a:ext cx="5245393" cy="4729521"/>
          </a:xfrm>
        </p:spPr>
        <p:txBody>
          <a:bodyPr>
            <a:normAutofit fontScale="62500" lnSpcReduction="20000"/>
          </a:bodyPr>
          <a:lstStyle/>
          <a:p>
            <a:r>
              <a:rPr lang="en-US" b="1" dirty="0" smtClean="0"/>
              <a:t>The Question of “Inner City” Studies as “Black Study” in “The </a:t>
            </a:r>
            <a:r>
              <a:rPr lang="en-US" b="1" dirty="0" err="1" smtClean="0"/>
              <a:t>Undercommons</a:t>
            </a:r>
            <a:r>
              <a:rPr lang="en-US" b="1" dirty="0" smtClean="0"/>
              <a:t>”</a:t>
            </a:r>
          </a:p>
          <a:p>
            <a:pPr lvl="1"/>
            <a:r>
              <a:rPr lang="en-US" b="1" dirty="0" smtClean="0"/>
              <a:t>The University and the </a:t>
            </a:r>
            <a:r>
              <a:rPr lang="en-US" b="1" dirty="0" err="1" smtClean="0"/>
              <a:t>Undercommons</a:t>
            </a:r>
            <a:endParaRPr lang="en-US" b="1" dirty="0" smtClean="0"/>
          </a:p>
          <a:p>
            <a:pPr lvl="1"/>
            <a:r>
              <a:rPr lang="en-US" b="1" dirty="0" smtClean="0"/>
              <a:t>The Nomenclature of “Inner City Studies” </a:t>
            </a:r>
          </a:p>
          <a:p>
            <a:pPr lvl="2"/>
            <a:r>
              <a:rPr lang="en-US" b="1" dirty="0" smtClean="0"/>
              <a:t>1966: A Discipline States its Case</a:t>
            </a:r>
          </a:p>
          <a:p>
            <a:pPr lvl="2"/>
            <a:r>
              <a:rPr lang="en-US" b="1" dirty="0" err="1" smtClean="0"/>
              <a:t>Carruthers</a:t>
            </a:r>
            <a:r>
              <a:rPr lang="en-US" b="1" dirty="0" smtClean="0"/>
              <a:t>, “Reflections on the Discipline of Inner City Studies”</a:t>
            </a:r>
          </a:p>
          <a:p>
            <a:r>
              <a:rPr lang="en-US" b="1" dirty="0" smtClean="0"/>
              <a:t>Institutionalized African-Centered Subversion:</a:t>
            </a:r>
          </a:p>
          <a:p>
            <a:pPr lvl="1"/>
            <a:r>
              <a:rPr lang="en-US" b="1" dirty="0" smtClean="0"/>
              <a:t>Curriculum Development </a:t>
            </a:r>
          </a:p>
          <a:p>
            <a:pPr lvl="1"/>
            <a:r>
              <a:rPr lang="en-US" b="1" dirty="0" smtClean="0"/>
              <a:t>Educator Training</a:t>
            </a:r>
          </a:p>
          <a:p>
            <a:r>
              <a:rPr lang="en-US" b="1" dirty="0" smtClean="0"/>
              <a:t>Shaping and Influencing Institutions, Ideas and Agendas</a:t>
            </a:r>
          </a:p>
          <a:p>
            <a:pPr lvl="2"/>
            <a:r>
              <a:rPr lang="en-US" b="1" dirty="0" smtClean="0"/>
              <a:t>Public and Private</a:t>
            </a:r>
          </a:p>
          <a:p>
            <a:pPr lvl="2"/>
            <a:r>
              <a:rPr lang="en-US" b="1" dirty="0" smtClean="0"/>
              <a:t>Human and Social Service Agencies</a:t>
            </a:r>
          </a:p>
          <a:p>
            <a:pPr lvl="2"/>
            <a:r>
              <a:rPr lang="en-US" b="1" dirty="0" smtClean="0"/>
              <a:t>Mutually-Reinforcing and </a:t>
            </a:r>
            <a:r>
              <a:rPr lang="en-US" b="1" dirty="0" err="1" smtClean="0"/>
              <a:t>Protectivel</a:t>
            </a:r>
            <a:r>
              <a:rPr lang="en-US" b="1" dirty="0" smtClean="0"/>
              <a:t> Institutions </a:t>
            </a:r>
          </a:p>
          <a:p>
            <a:pPr lvl="3"/>
            <a:r>
              <a:rPr lang="en-US" b="1" dirty="0" smtClean="0"/>
              <a:t>The Caucus Moment: </a:t>
            </a:r>
            <a:r>
              <a:rPr lang="en-US" b="1" dirty="0"/>
              <a:t>AHSA (ASA), </a:t>
            </a:r>
            <a:r>
              <a:rPr lang="en-US" b="1" dirty="0" err="1"/>
              <a:t>ABPsi</a:t>
            </a:r>
            <a:r>
              <a:rPr lang="en-US" b="1" dirty="0"/>
              <a:t> (APA), NABSW, etc</a:t>
            </a:r>
            <a:r>
              <a:rPr lang="en-US" b="1" dirty="0" smtClean="0"/>
              <a:t>.</a:t>
            </a:r>
          </a:p>
          <a:p>
            <a:pPr lvl="3"/>
            <a:r>
              <a:rPr lang="en-US" b="1" dirty="0" smtClean="0"/>
              <a:t>The Self-Determining Institutions Moment </a:t>
            </a:r>
            <a:r>
              <a:rPr lang="en-US" b="1" smtClean="0"/>
              <a:t>: KI, ASCAC</a:t>
            </a:r>
            <a:r>
              <a:rPr lang="en-US" b="1" dirty="0" smtClean="0"/>
              <a:t>, </a:t>
            </a:r>
            <a:r>
              <a:rPr lang="en-US" b="1" dirty="0" err="1" smtClean="0"/>
              <a:t>CIBi</a:t>
            </a:r>
            <a:r>
              <a:rPr lang="en-US" b="1" dirty="0" smtClean="0"/>
              <a:t>, etc. </a:t>
            </a:r>
          </a:p>
          <a:p>
            <a:pPr lvl="1"/>
            <a:endParaRPr lang="en-US" dirty="0"/>
          </a:p>
        </p:txBody>
      </p:sp>
      <p:pic>
        <p:nvPicPr>
          <p:cNvPr id="4" name="Picture 3" descr="Undercommons front cover lo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39" y="3137460"/>
            <a:ext cx="2300403" cy="3126844"/>
          </a:xfrm>
          <a:prstGeom prst="rect">
            <a:avLst/>
          </a:prstGeom>
        </p:spPr>
      </p:pic>
      <p:pic>
        <p:nvPicPr>
          <p:cNvPr id="5" name="Picture 4"/>
          <p:cNvPicPr>
            <a:picLocks noChangeAspect="1"/>
          </p:cNvPicPr>
          <p:nvPr/>
        </p:nvPicPr>
        <p:blipFill>
          <a:blip r:embed="rId3"/>
          <a:stretch>
            <a:fillRect/>
          </a:stretch>
        </p:blipFill>
        <p:spPr>
          <a:xfrm>
            <a:off x="266305" y="278569"/>
            <a:ext cx="8562738" cy="1729388"/>
          </a:xfrm>
          <a:prstGeom prst="rect">
            <a:avLst/>
          </a:prstGeom>
        </p:spPr>
      </p:pic>
    </p:spTree>
    <p:extLst>
      <p:ext uri="{BB962C8B-B14F-4D97-AF65-F5344CB8AC3E}">
        <p14:creationId xmlns:p14="http://schemas.microsoft.com/office/powerpoint/2010/main" val="36961657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Lessons Learned for African-Centered Education</a:t>
            </a:r>
            <a:endParaRPr lang="en-US" dirty="0"/>
          </a:p>
        </p:txBody>
      </p:sp>
      <p:sp>
        <p:nvSpPr>
          <p:cNvPr id="3" name="Content Placeholder 2"/>
          <p:cNvSpPr>
            <a:spLocks noGrp="1"/>
          </p:cNvSpPr>
          <p:nvPr>
            <p:ph idx="1"/>
          </p:nvPr>
        </p:nvSpPr>
        <p:spPr>
          <a:xfrm>
            <a:off x="900112" y="1761876"/>
            <a:ext cx="7345363" cy="4303645"/>
          </a:xfrm>
        </p:spPr>
        <p:txBody>
          <a:bodyPr>
            <a:normAutofit fontScale="77500" lnSpcReduction="20000"/>
          </a:bodyPr>
          <a:lstStyle/>
          <a:p>
            <a:r>
              <a:rPr lang="en-US" dirty="0"/>
              <a:t>Formalizing </a:t>
            </a:r>
            <a:r>
              <a:rPr lang="en-US" dirty="0" smtClean="0"/>
              <a:t>Pan-African Structural Linkages to Maintain Truces</a:t>
            </a:r>
            <a:endParaRPr lang="en-US" dirty="0"/>
          </a:p>
          <a:p>
            <a:pPr lvl="1"/>
            <a:r>
              <a:rPr lang="en-US" dirty="0"/>
              <a:t>The </a:t>
            </a:r>
            <a:r>
              <a:rPr lang="en-US" dirty="0" smtClean="0"/>
              <a:t>challenges of ideology</a:t>
            </a:r>
            <a:endParaRPr lang="en-US" dirty="0"/>
          </a:p>
          <a:p>
            <a:pPr lvl="1"/>
            <a:r>
              <a:rPr lang="en-US" dirty="0" smtClean="0"/>
              <a:t>The challenges </a:t>
            </a:r>
            <a:r>
              <a:rPr lang="en-US" dirty="0"/>
              <a:t>of </a:t>
            </a:r>
            <a:r>
              <a:rPr lang="en-US" dirty="0" smtClean="0"/>
              <a:t>training and licensure</a:t>
            </a:r>
            <a:endParaRPr lang="en-US" dirty="0"/>
          </a:p>
          <a:p>
            <a:pPr lvl="1"/>
            <a:r>
              <a:rPr lang="en-US" dirty="0"/>
              <a:t>The </a:t>
            </a:r>
            <a:r>
              <a:rPr lang="en-US" dirty="0" smtClean="0"/>
              <a:t>challenges </a:t>
            </a:r>
            <a:r>
              <a:rPr lang="en-US" dirty="0"/>
              <a:t>of </a:t>
            </a:r>
            <a:r>
              <a:rPr lang="en-US" dirty="0" smtClean="0"/>
              <a:t>resources</a:t>
            </a:r>
          </a:p>
          <a:p>
            <a:r>
              <a:rPr lang="en-US" dirty="0" smtClean="0"/>
              <a:t>Strengthening Existing Liberated Educational Spaces and Networks </a:t>
            </a:r>
          </a:p>
          <a:p>
            <a:pPr lvl="1"/>
            <a:r>
              <a:rPr lang="en-US" dirty="0" smtClean="0"/>
              <a:t>KI, ASCAC (and affiliated study groups/organizations), CIBI, NABSE, ABSW, et. al.</a:t>
            </a:r>
            <a:endParaRPr lang="en-US" dirty="0"/>
          </a:p>
          <a:p>
            <a:r>
              <a:rPr lang="en-US" dirty="0" smtClean="0"/>
              <a:t>Build Without Ceasing:  Fugitive Black Study</a:t>
            </a:r>
          </a:p>
          <a:p>
            <a:pPr lvl="1"/>
            <a:r>
              <a:rPr lang="en-US" dirty="0" smtClean="0"/>
              <a:t>Teaching and Learning Training</a:t>
            </a:r>
          </a:p>
          <a:p>
            <a:pPr lvl="1"/>
            <a:r>
              <a:rPr lang="en-US" dirty="0" smtClean="0"/>
              <a:t>Innovations in Curriculum and Instruction </a:t>
            </a:r>
          </a:p>
          <a:p>
            <a:r>
              <a:rPr lang="en-US" dirty="0" smtClean="0"/>
              <a:t>Frist Tasks: “Breaking the Chain” [Orientation and Problems]</a:t>
            </a:r>
          </a:p>
          <a:p>
            <a:pPr lvl="1"/>
            <a:endParaRPr lang="en-US" dirty="0" smtClean="0"/>
          </a:p>
        </p:txBody>
      </p:sp>
    </p:spTree>
    <p:extLst>
      <p:ext uri="{BB962C8B-B14F-4D97-AF65-F5344CB8AC3E}">
        <p14:creationId xmlns:p14="http://schemas.microsoft.com/office/powerpoint/2010/main" val="14826776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and Problems</a:t>
            </a:r>
            <a:endParaRPr lang="en-US" dirty="0"/>
          </a:p>
        </p:txBody>
      </p:sp>
      <p:pic>
        <p:nvPicPr>
          <p:cNvPr id="4" name="Picture 3" descr="31gzW7rdPWL._SY344_BO1,204,203,200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13" y="1935710"/>
            <a:ext cx="2844800" cy="4394200"/>
          </a:xfrm>
          <a:prstGeom prst="rect">
            <a:avLst/>
          </a:prstGeom>
        </p:spPr>
      </p:pic>
      <p:sp>
        <p:nvSpPr>
          <p:cNvPr id="5" name="TextBox 4"/>
          <p:cNvSpPr txBox="1"/>
          <p:nvPr/>
        </p:nvSpPr>
        <p:spPr>
          <a:xfrm>
            <a:off x="4663227" y="2063999"/>
            <a:ext cx="3855426" cy="4154983"/>
          </a:xfrm>
          <a:prstGeom prst="rect">
            <a:avLst/>
          </a:prstGeom>
          <a:noFill/>
        </p:spPr>
        <p:txBody>
          <a:bodyPr wrap="square" rtlCol="0">
            <a:spAutoFit/>
          </a:bodyPr>
          <a:lstStyle/>
          <a:p>
            <a:pPr marL="285750" indent="-285750">
              <a:buFont typeface="Arial"/>
              <a:buChar char="•"/>
            </a:pPr>
            <a:r>
              <a:rPr lang="en-US" sz="2400" dirty="0" smtClean="0"/>
              <a:t>30</a:t>
            </a:r>
            <a:r>
              <a:rPr lang="en-US" sz="2400" baseline="30000" dirty="0" smtClean="0"/>
              <a:t>th</a:t>
            </a:r>
            <a:r>
              <a:rPr lang="en-US" sz="2400" dirty="0" smtClean="0"/>
              <a:t> Anniversary of </a:t>
            </a:r>
            <a:r>
              <a:rPr lang="en-US" sz="2400" i="1" dirty="0" smtClean="0"/>
              <a:t>Essays</a:t>
            </a:r>
          </a:p>
          <a:p>
            <a:endParaRPr lang="en-US" sz="2400" dirty="0" smtClean="0"/>
          </a:p>
          <a:p>
            <a:pPr marL="285750" indent="-285750">
              <a:buFont typeface="Arial"/>
              <a:buChar char="•"/>
            </a:pPr>
            <a:r>
              <a:rPr lang="en-US" sz="2400" dirty="0"/>
              <a:t>L</a:t>
            </a:r>
            <a:r>
              <a:rPr lang="en-US" sz="2400" dirty="0" smtClean="0"/>
              <a:t>ecture One:  Orientation and Problems</a:t>
            </a:r>
          </a:p>
          <a:p>
            <a:endParaRPr lang="en-US" sz="2400" dirty="0" smtClean="0"/>
          </a:p>
          <a:p>
            <a:pPr marL="742950" lvl="1" indent="-285750">
              <a:buFont typeface="Arial"/>
              <a:buChar char="•"/>
            </a:pPr>
            <a:r>
              <a:rPr lang="en-US" sz="2400" dirty="0" smtClean="0"/>
              <a:t>The question of “Orientation”</a:t>
            </a:r>
          </a:p>
          <a:p>
            <a:pPr lvl="1"/>
            <a:endParaRPr lang="en-US" sz="2400" dirty="0" smtClean="0"/>
          </a:p>
          <a:p>
            <a:pPr marL="742950" lvl="1" indent="-285750">
              <a:buFont typeface="Arial"/>
              <a:buChar char="•"/>
            </a:pPr>
            <a:r>
              <a:rPr lang="en-US" sz="2400" dirty="0" smtClean="0"/>
              <a:t>Six Methodological Problems</a:t>
            </a:r>
          </a:p>
          <a:p>
            <a:pPr marL="285750" indent="-285750">
              <a:buFont typeface="Arial"/>
              <a:buChar char="•"/>
            </a:pPr>
            <a:endParaRPr lang="en-US" sz="2400" dirty="0"/>
          </a:p>
        </p:txBody>
      </p:sp>
    </p:spTree>
    <p:extLst>
      <p:ext uri="{BB962C8B-B14F-4D97-AF65-F5344CB8AC3E}">
        <p14:creationId xmlns:p14="http://schemas.microsoft.com/office/powerpoint/2010/main" val="19901428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Problem 1:  The Value of the Two Cradle Theory to the Establishment of the African Worldview</a:t>
            </a:r>
            <a:endParaRPr lang="en-US" sz="3200" dirty="0"/>
          </a:p>
        </p:txBody>
      </p:sp>
      <p:sp>
        <p:nvSpPr>
          <p:cNvPr id="3" name="Content Placeholder 2"/>
          <p:cNvSpPr>
            <a:spLocks noGrp="1"/>
          </p:cNvSpPr>
          <p:nvPr>
            <p:ph idx="1"/>
          </p:nvPr>
        </p:nvSpPr>
        <p:spPr>
          <a:xfrm>
            <a:off x="900113" y="2133601"/>
            <a:ext cx="3955769" cy="3931920"/>
          </a:xfrm>
        </p:spPr>
        <p:txBody>
          <a:bodyPr>
            <a:normAutofit fontScale="92500" lnSpcReduction="10000"/>
          </a:bodyPr>
          <a:lstStyle/>
          <a:p>
            <a:r>
              <a:rPr lang="en-US" dirty="0" smtClean="0"/>
              <a:t>Accepts </a:t>
            </a:r>
            <a:r>
              <a:rPr lang="en-US" dirty="0" err="1" smtClean="0"/>
              <a:t>Diop’s</a:t>
            </a:r>
            <a:r>
              <a:rPr lang="en-US" dirty="0" smtClean="0"/>
              <a:t> general premise:  The multivalent development of human societies</a:t>
            </a:r>
          </a:p>
          <a:p>
            <a:r>
              <a:rPr lang="en-US" dirty="0"/>
              <a:t>A</a:t>
            </a:r>
            <a:r>
              <a:rPr lang="en-US" dirty="0" smtClean="0"/>
              <a:t>ccepting the concept of the autonomous bases for human development negates the “sequential development” thesis at the heart of Western World History. </a:t>
            </a:r>
            <a:endParaRPr lang="en-US" dirty="0"/>
          </a:p>
        </p:txBody>
      </p:sp>
      <p:pic>
        <p:nvPicPr>
          <p:cNvPr id="5" name="Picture 4" descr="9781456403300_p0_v2_s260x4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541" y="1810248"/>
            <a:ext cx="1681035" cy="2418104"/>
          </a:xfrm>
          <a:prstGeom prst="rect">
            <a:avLst/>
          </a:prstGeom>
        </p:spPr>
      </p:pic>
      <p:pic>
        <p:nvPicPr>
          <p:cNvPr id="4" name="Picture 3" descr="introduction-philosophy-history-hegel-paperback-cover-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155" y="4422587"/>
            <a:ext cx="1162092" cy="1882589"/>
          </a:xfrm>
          <a:prstGeom prst="rect">
            <a:avLst/>
          </a:prstGeom>
        </p:spPr>
      </p:pic>
      <p:pic>
        <p:nvPicPr>
          <p:cNvPr id="6" name="Picture 5" descr="51rX1vr0y0L._SY344_BO1,204,203,200_.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4880" y="4422586"/>
            <a:ext cx="1300401" cy="1882589"/>
          </a:xfrm>
          <a:prstGeom prst="rect">
            <a:avLst/>
          </a:prstGeom>
        </p:spPr>
      </p:pic>
    </p:spTree>
    <p:extLst>
      <p:ext uri="{BB962C8B-B14F-4D97-AF65-F5344CB8AC3E}">
        <p14:creationId xmlns:p14="http://schemas.microsoft.com/office/powerpoint/2010/main" val="5244373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597996" cy="1207271"/>
          </a:xfrm>
        </p:spPr>
        <p:txBody>
          <a:bodyPr>
            <a:normAutofit/>
          </a:bodyPr>
          <a:lstStyle/>
          <a:p>
            <a:r>
              <a:rPr lang="en-US" sz="3600" dirty="0" smtClean="0"/>
              <a:t>Problem 2: The Problem of Spatial Conceptions to the Construction</a:t>
            </a:r>
            <a:endParaRPr lang="en-US" sz="3600" dirty="0"/>
          </a:p>
        </p:txBody>
      </p:sp>
      <p:pic>
        <p:nvPicPr>
          <p:cNvPr id="7" name="Picture 6" descr="kongo-cosmogram1.jpg"/>
          <p:cNvPicPr/>
          <p:nvPr/>
        </p:nvPicPr>
        <p:blipFill rotWithShape="1">
          <a:blip r:embed="rId2">
            <a:extLst>
              <a:ext uri="{28A0092B-C50C-407E-A947-70E740481C1C}">
                <a14:useLocalDpi xmlns:a14="http://schemas.microsoft.com/office/drawing/2010/main" val="0"/>
              </a:ext>
            </a:extLst>
          </a:blip>
          <a:srcRect l="-1" t="15985" r="-1333" b="16016"/>
          <a:stretch/>
        </p:blipFill>
        <p:spPr bwMode="auto">
          <a:xfrm flipH="1">
            <a:off x="3763796" y="1725966"/>
            <a:ext cx="4379146" cy="3779051"/>
          </a:xfrm>
          <a:prstGeom prst="rect">
            <a:avLst/>
          </a:prstGeom>
          <a:noFill/>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388295" y="1735487"/>
            <a:ext cx="3061735" cy="3931920"/>
          </a:xfrm>
        </p:spPr>
        <p:txBody>
          <a:bodyPr>
            <a:normAutofit fontScale="92500" lnSpcReduction="10000"/>
          </a:bodyPr>
          <a:lstStyle/>
          <a:p>
            <a:r>
              <a:rPr lang="en-US" dirty="0" smtClean="0"/>
              <a:t>Delinking human orientation from natural orientation. Left, Right, Up and Down</a:t>
            </a:r>
          </a:p>
          <a:p>
            <a:pPr lvl="1"/>
            <a:r>
              <a:rPr lang="en-US" dirty="0" smtClean="0"/>
              <a:t>(Re)contextualizing the </a:t>
            </a:r>
            <a:r>
              <a:rPr lang="en-US" dirty="0" err="1" smtClean="0"/>
              <a:t>Cosmogram</a:t>
            </a:r>
            <a:endParaRPr lang="en-US" dirty="0" smtClean="0"/>
          </a:p>
          <a:p>
            <a:r>
              <a:rPr lang="en-US" dirty="0" smtClean="0"/>
              <a:t>Restoring the “Dear Old Southland”:  A Radical Act of Black Study</a:t>
            </a:r>
            <a:endParaRPr lang="en-US" dirty="0"/>
          </a:p>
        </p:txBody>
      </p:sp>
      <p:sp>
        <p:nvSpPr>
          <p:cNvPr id="4" name="TextBox 3"/>
          <p:cNvSpPr txBox="1"/>
          <p:nvPr/>
        </p:nvSpPr>
        <p:spPr>
          <a:xfrm>
            <a:off x="5502605" y="5989278"/>
            <a:ext cx="659155" cy="369332"/>
          </a:xfrm>
          <a:prstGeom prst="rect">
            <a:avLst/>
          </a:prstGeom>
          <a:noFill/>
        </p:spPr>
        <p:txBody>
          <a:bodyPr wrap="none" rtlCol="0">
            <a:spAutoFit/>
          </a:bodyPr>
          <a:lstStyle/>
          <a:p>
            <a:r>
              <a:rPr lang="en-US" b="1" dirty="0" err="1" smtClean="0"/>
              <a:t>hnty</a:t>
            </a:r>
            <a:endParaRPr lang="en-US" b="1" dirty="0"/>
          </a:p>
        </p:txBody>
      </p:sp>
      <p:sp>
        <p:nvSpPr>
          <p:cNvPr id="5" name="TextBox 4"/>
          <p:cNvSpPr txBox="1"/>
          <p:nvPr/>
        </p:nvSpPr>
        <p:spPr>
          <a:xfrm>
            <a:off x="3488502" y="3092681"/>
            <a:ext cx="582211" cy="369332"/>
          </a:xfrm>
          <a:prstGeom prst="rect">
            <a:avLst/>
          </a:prstGeom>
          <a:noFill/>
        </p:spPr>
        <p:txBody>
          <a:bodyPr wrap="none" rtlCol="0">
            <a:spAutoFit/>
          </a:bodyPr>
          <a:lstStyle/>
          <a:p>
            <a:r>
              <a:rPr lang="en-US" b="1" dirty="0" smtClean="0"/>
              <a:t>i3bt</a:t>
            </a:r>
            <a:endParaRPr lang="en-US" b="1" dirty="0"/>
          </a:p>
        </p:txBody>
      </p:sp>
      <p:sp>
        <p:nvSpPr>
          <p:cNvPr id="6" name="TextBox 5"/>
          <p:cNvSpPr txBox="1"/>
          <p:nvPr/>
        </p:nvSpPr>
        <p:spPr>
          <a:xfrm>
            <a:off x="7583714" y="3092681"/>
            <a:ext cx="787395" cy="369332"/>
          </a:xfrm>
          <a:prstGeom prst="rect">
            <a:avLst/>
          </a:prstGeom>
          <a:noFill/>
        </p:spPr>
        <p:txBody>
          <a:bodyPr wrap="none" rtlCol="0">
            <a:spAutoFit/>
          </a:bodyPr>
          <a:lstStyle/>
          <a:p>
            <a:r>
              <a:rPr lang="en-US" b="1" dirty="0" err="1" smtClean="0"/>
              <a:t>imnty</a:t>
            </a:r>
            <a:endParaRPr lang="en-US" b="1" dirty="0"/>
          </a:p>
        </p:txBody>
      </p:sp>
      <p:sp>
        <p:nvSpPr>
          <p:cNvPr id="8" name="TextBox 7"/>
          <p:cNvSpPr txBox="1"/>
          <p:nvPr/>
        </p:nvSpPr>
        <p:spPr>
          <a:xfrm>
            <a:off x="5502605" y="1407917"/>
            <a:ext cx="671979" cy="369332"/>
          </a:xfrm>
          <a:prstGeom prst="rect">
            <a:avLst/>
          </a:prstGeom>
          <a:noFill/>
        </p:spPr>
        <p:txBody>
          <a:bodyPr wrap="none" rtlCol="0">
            <a:spAutoFit/>
          </a:bodyPr>
          <a:lstStyle/>
          <a:p>
            <a:r>
              <a:rPr lang="en-US" b="1" dirty="0" err="1" smtClean="0"/>
              <a:t>mhtt</a:t>
            </a:r>
            <a:endParaRPr lang="en-US" b="1" dirty="0"/>
          </a:p>
        </p:txBody>
      </p:sp>
      <p:sp>
        <p:nvSpPr>
          <p:cNvPr id="9" name="TextBox 8"/>
          <p:cNvSpPr txBox="1"/>
          <p:nvPr/>
        </p:nvSpPr>
        <p:spPr>
          <a:xfrm>
            <a:off x="7635010" y="3741003"/>
            <a:ext cx="736099" cy="646331"/>
          </a:xfrm>
          <a:prstGeom prst="rect">
            <a:avLst/>
          </a:prstGeom>
          <a:noFill/>
        </p:spPr>
        <p:txBody>
          <a:bodyPr wrap="none" rtlCol="0">
            <a:spAutoFit/>
          </a:bodyPr>
          <a:lstStyle/>
          <a:p>
            <a:r>
              <a:rPr lang="en-US" dirty="0" smtClean="0"/>
              <a:t>West</a:t>
            </a:r>
          </a:p>
          <a:p>
            <a:r>
              <a:rPr lang="en-US" dirty="0" smtClean="0"/>
              <a:t>Right</a:t>
            </a:r>
            <a:endParaRPr lang="en-US" dirty="0"/>
          </a:p>
        </p:txBody>
      </p:sp>
      <p:sp>
        <p:nvSpPr>
          <p:cNvPr id="10" name="TextBox 9"/>
          <p:cNvSpPr txBox="1"/>
          <p:nvPr/>
        </p:nvSpPr>
        <p:spPr>
          <a:xfrm>
            <a:off x="3488502" y="3716492"/>
            <a:ext cx="620683" cy="646331"/>
          </a:xfrm>
          <a:prstGeom prst="rect">
            <a:avLst/>
          </a:prstGeom>
          <a:noFill/>
        </p:spPr>
        <p:txBody>
          <a:bodyPr wrap="none" rtlCol="0">
            <a:spAutoFit/>
          </a:bodyPr>
          <a:lstStyle/>
          <a:p>
            <a:r>
              <a:rPr lang="en-US" dirty="0" smtClean="0"/>
              <a:t>East</a:t>
            </a:r>
          </a:p>
          <a:p>
            <a:r>
              <a:rPr lang="en-US" dirty="0" smtClean="0"/>
              <a:t>Left</a:t>
            </a:r>
          </a:p>
        </p:txBody>
      </p:sp>
      <p:sp>
        <p:nvSpPr>
          <p:cNvPr id="11" name="TextBox 10"/>
          <p:cNvSpPr txBox="1"/>
          <p:nvPr/>
        </p:nvSpPr>
        <p:spPr>
          <a:xfrm>
            <a:off x="5502605" y="5358955"/>
            <a:ext cx="761747" cy="646331"/>
          </a:xfrm>
          <a:prstGeom prst="rect">
            <a:avLst/>
          </a:prstGeom>
          <a:noFill/>
        </p:spPr>
        <p:txBody>
          <a:bodyPr wrap="none" rtlCol="0">
            <a:spAutoFit/>
          </a:bodyPr>
          <a:lstStyle/>
          <a:p>
            <a:r>
              <a:rPr lang="en-US" dirty="0" smtClean="0"/>
              <a:t>South</a:t>
            </a:r>
          </a:p>
          <a:p>
            <a:r>
              <a:rPr lang="en-US" dirty="0" smtClean="0"/>
              <a:t>Up</a:t>
            </a:r>
            <a:endParaRPr lang="en-US" dirty="0"/>
          </a:p>
        </p:txBody>
      </p:sp>
      <p:sp>
        <p:nvSpPr>
          <p:cNvPr id="12" name="TextBox 11"/>
          <p:cNvSpPr txBox="1"/>
          <p:nvPr/>
        </p:nvSpPr>
        <p:spPr>
          <a:xfrm>
            <a:off x="4702386" y="1585324"/>
            <a:ext cx="800219" cy="646331"/>
          </a:xfrm>
          <a:prstGeom prst="rect">
            <a:avLst/>
          </a:prstGeom>
          <a:noFill/>
        </p:spPr>
        <p:txBody>
          <a:bodyPr wrap="none" rtlCol="0">
            <a:spAutoFit/>
          </a:bodyPr>
          <a:lstStyle/>
          <a:p>
            <a:r>
              <a:rPr lang="en-US" dirty="0" smtClean="0"/>
              <a:t>North </a:t>
            </a:r>
          </a:p>
          <a:p>
            <a:r>
              <a:rPr lang="en-US" dirty="0" smtClean="0"/>
              <a:t>Down</a:t>
            </a:r>
            <a:endParaRPr lang="en-US" dirty="0"/>
          </a:p>
        </p:txBody>
      </p:sp>
      <p:pic>
        <p:nvPicPr>
          <p:cNvPr id="13" name="Picture 12" descr="african-continent-m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5026231" y="2595146"/>
            <a:ext cx="1904052" cy="1942909"/>
          </a:xfrm>
          <a:prstGeom prst="rect">
            <a:avLst/>
          </a:prstGeom>
        </p:spPr>
      </p:pic>
    </p:spTree>
    <p:extLst>
      <p:ext uri="{BB962C8B-B14F-4D97-AF65-F5344CB8AC3E}">
        <p14:creationId xmlns:p14="http://schemas.microsoft.com/office/powerpoint/2010/main" val="356464294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1033</TotalTime>
  <Words>1375</Words>
  <Application>Microsoft Macintosh PowerPoint</Application>
  <PresentationFormat>On-screen Show (4:3)</PresentationFormat>
  <Paragraphs>124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Capital</vt:lpstr>
      <vt:lpstr>Intellectual Warfare, Fugitive Black Study and Institutionalizing Education for Self-Determination: Orientation and Problems </vt:lpstr>
      <vt:lpstr>PowerPoint Presentation</vt:lpstr>
      <vt:lpstr>Charts</vt:lpstr>
      <vt:lpstr>“Fugitive Black Study”: A Working Definition</vt:lpstr>
      <vt:lpstr>The Centrality of CICS</vt:lpstr>
      <vt:lpstr>Some Lessons Learned for African-Centered Education</vt:lpstr>
      <vt:lpstr>Orientation and Problems</vt:lpstr>
      <vt:lpstr>Problem 1:  The Value of the Two Cradle Theory to the Establishment of the African Worldview</vt:lpstr>
      <vt:lpstr>Problem 2: The Problem of Spatial Conceptions to the Construction</vt:lpstr>
      <vt:lpstr>Problem 3:  The Importance of the Linguistic Context</vt:lpstr>
      <vt:lpstr>Some Problematics of Translation</vt:lpstr>
      <vt:lpstr>Problemmatics, Cont’d</vt:lpstr>
      <vt:lpstr>Problem 4: Language and Kemetic Indentification</vt:lpstr>
      <vt:lpstr>A Fixed and Variable Model for “Dramatic Readings”</vt:lpstr>
      <vt:lpstr>Fixed and Variable:  Naming as an act of “Transformational Imposition”</vt:lpstr>
      <vt:lpstr>Problem 5:  Problems of Chronological Perspective</vt:lpstr>
      <vt:lpstr>Problem 6: The Problems of the Historiographical Context</vt:lpstr>
      <vt:lpstr>Black Study as Governance</vt:lpstr>
      <vt:lpstr>Categories and Combattants</vt:lpstr>
      <vt:lpstr>The Directives: A Sebayt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Warfare, Fugitive Black Study and Institutionalizing Education for Self-Determination: Orientation and Problems </dc:title>
  <dc:creator>Greg Carr</dc:creator>
  <cp:lastModifiedBy>Greg Carr</cp:lastModifiedBy>
  <cp:revision>74</cp:revision>
  <dcterms:created xsi:type="dcterms:W3CDTF">2014-02-14T10:45:33Z</dcterms:created>
  <dcterms:modified xsi:type="dcterms:W3CDTF">2014-02-16T03:08:07Z</dcterms:modified>
</cp:coreProperties>
</file>